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3">
  <p:sldMasterIdLst>
    <p:sldMasterId id="2147483662" r:id="rId4"/>
    <p:sldMasterId id="2147483706" r:id="rId5"/>
    <p:sldMasterId id="2147483723" r:id="rId6"/>
  </p:sldMasterIdLst>
  <p:notesMasterIdLst>
    <p:notesMasterId r:id="rId39"/>
  </p:notesMasterIdLst>
  <p:sldIdLst>
    <p:sldId id="296" r:id="rId7"/>
    <p:sldId id="257" r:id="rId8"/>
    <p:sldId id="258" r:id="rId9"/>
    <p:sldId id="259" r:id="rId10"/>
    <p:sldId id="260" r:id="rId11"/>
    <p:sldId id="385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315" r:id="rId20"/>
    <p:sldId id="316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317" r:id="rId32"/>
    <p:sldId id="319" r:id="rId33"/>
    <p:sldId id="320" r:id="rId34"/>
    <p:sldId id="321" r:id="rId35"/>
    <p:sldId id="322" r:id="rId36"/>
    <p:sldId id="318" r:id="rId37"/>
    <p:sldId id="280" r:id="rId38"/>
  </p:sldIdLst>
  <p:sldSz cx="12192000" cy="6858000"/>
  <p:notesSz cx="6858000" cy="9144000"/>
  <p:embeddedFontLst>
    <p:embeddedFont>
      <p:font typeface="Lucida Console" panose="020B0609040504020204" pitchFamily="49" charset="0"/>
      <p:regular r:id="rId40"/>
    </p:embeddedFont>
    <p:embeddedFont>
      <p:font typeface="Montserrat" pitchFamily="2" charset="0"/>
      <p:regular r:id="rId41"/>
      <p:bold r:id="rId42"/>
      <p:italic r:id="rId43"/>
      <p:boldItalic r:id="rId44"/>
    </p:embeddedFont>
    <p:embeddedFont>
      <p:font typeface="Open Sans" pitchFamily="2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92" userDrawn="1">
          <p15:clr>
            <a:srgbClr val="A4A3A4"/>
          </p15:clr>
        </p15:guide>
        <p15:guide id="2" orient="horz" pos="21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AE2A947-EB77-F03E-FB74-0A921900742B}" name="Harris, Kelly - FPAC-NRCS, TX" initials="HKFNT" userId="S::Kelly.Harris@usda.gov::99d720b3-bfdc-4069-a98f-52e846e6ea9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A5"/>
    <a:srgbClr val="724324"/>
    <a:srgbClr val="FFCB0B"/>
    <a:srgbClr val="000000"/>
    <a:srgbClr val="181717"/>
    <a:srgbClr val="002D72"/>
    <a:srgbClr val="002C76"/>
    <a:srgbClr val="785135"/>
    <a:srgbClr val="0C6C55"/>
    <a:srgbClr val="8C8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1307" autoAdjust="0"/>
  </p:normalViewPr>
  <p:slideViewPr>
    <p:cSldViewPr snapToGrid="0">
      <p:cViewPr varScale="1">
        <p:scale>
          <a:sx n="78" d="100"/>
          <a:sy n="78" d="100"/>
        </p:scale>
        <p:origin x="115" y="62"/>
      </p:cViewPr>
      <p:guideLst>
        <p:guide pos="192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font" Target="fonts/font5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81EF9-E3D3-40BE-9350-6EDD896C824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77C24F-FA4D-4A9A-875A-1D4E9AEB9261}">
      <dgm:prSet phldrT="[Text]"/>
      <dgm:spPr/>
      <dgm:t>
        <a:bodyPr/>
        <a:lstStyle/>
        <a:p>
          <a:r>
            <a:rPr lang="en-US" b="1" dirty="0"/>
            <a:t>Map Unit / Polygon</a:t>
          </a:r>
          <a:r>
            <a:rPr lang="en-US" dirty="0"/>
            <a:t> (Sums, Totals)</a:t>
          </a:r>
        </a:p>
      </dgm:t>
    </dgm:pt>
    <dgm:pt modelId="{8D0EDEC5-453D-4F91-9E6D-F844355E8C81}" type="parTrans" cxnId="{5A14DF87-8DB2-4750-AB58-D5B1AD3CABAD}">
      <dgm:prSet/>
      <dgm:spPr/>
      <dgm:t>
        <a:bodyPr/>
        <a:lstStyle/>
        <a:p>
          <a:endParaRPr lang="en-US"/>
        </a:p>
      </dgm:t>
    </dgm:pt>
    <dgm:pt modelId="{268921D9-CA32-49B8-BA4E-9FC428CA6C45}" type="sibTrans" cxnId="{5A14DF87-8DB2-4750-AB58-D5B1AD3CABAD}">
      <dgm:prSet/>
      <dgm:spPr/>
      <dgm:t>
        <a:bodyPr/>
        <a:lstStyle/>
        <a:p>
          <a:endParaRPr lang="en-US"/>
        </a:p>
      </dgm:t>
    </dgm:pt>
    <dgm:pt modelId="{EDC43CB0-D68A-4AC9-A2E1-54F48419FE78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DD035A6A-959A-41FF-B4CA-8BA5D8A6CE07}" type="parTrans" cxnId="{3B8A0CE9-DDDC-4B07-A8B6-34EA63B0BDC6}">
      <dgm:prSet/>
      <dgm:spPr/>
      <dgm:t>
        <a:bodyPr/>
        <a:lstStyle/>
        <a:p>
          <a:endParaRPr lang="en-US"/>
        </a:p>
      </dgm:t>
    </dgm:pt>
    <dgm:pt modelId="{C319124A-8F33-4633-9995-7A7C7835B8F9}" type="sibTrans" cxnId="{3B8A0CE9-DDDC-4B07-A8B6-34EA63B0BDC6}">
      <dgm:prSet/>
      <dgm:spPr/>
      <dgm:t>
        <a:bodyPr/>
        <a:lstStyle/>
        <a:p>
          <a:endParaRPr lang="en-US"/>
        </a:p>
      </dgm:t>
    </dgm:pt>
    <dgm:pt modelId="{D626EDD9-C1FC-43CC-81B0-3BF56331EFE4}" type="asst">
      <dgm:prSet phldrT="[Text]"/>
      <dgm:spPr/>
      <dgm:t>
        <a:bodyPr/>
        <a:lstStyle/>
        <a:p>
          <a:r>
            <a:rPr lang="en-US" b="1" dirty="0"/>
            <a:t>Component</a:t>
          </a:r>
          <a:r>
            <a:rPr lang="en-US" dirty="0"/>
            <a:t> (%)</a:t>
          </a:r>
        </a:p>
      </dgm:t>
    </dgm:pt>
    <dgm:pt modelId="{E2C776EA-0C68-47B2-B003-0A4D9D616F91}" type="parTrans" cxnId="{DCF3D3E7-DD4B-4BC6-B793-656F8914C911}">
      <dgm:prSet/>
      <dgm:spPr/>
      <dgm:t>
        <a:bodyPr/>
        <a:lstStyle/>
        <a:p>
          <a:endParaRPr lang="en-US"/>
        </a:p>
      </dgm:t>
    </dgm:pt>
    <dgm:pt modelId="{733E87CD-92DC-495F-BC78-CDFA52AFD82F}" type="sibTrans" cxnId="{DCF3D3E7-DD4B-4BC6-B793-656F8914C911}">
      <dgm:prSet/>
      <dgm:spPr/>
      <dgm:t>
        <a:bodyPr/>
        <a:lstStyle/>
        <a:p>
          <a:endParaRPr lang="en-US"/>
        </a:p>
      </dgm:t>
    </dgm:pt>
    <dgm:pt modelId="{48533426-443F-4161-8799-30B283DC3ED6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BA687B9-6907-443B-BB0B-9E877D6A2DD4}" type="parTrans" cxnId="{E5D98266-611F-411F-B359-6AA85349F5D6}">
      <dgm:prSet/>
      <dgm:spPr/>
      <dgm:t>
        <a:bodyPr/>
        <a:lstStyle/>
        <a:p>
          <a:endParaRPr lang="en-US"/>
        </a:p>
      </dgm:t>
    </dgm:pt>
    <dgm:pt modelId="{3024DBD4-1E07-4466-8B5D-427C6C9327AF}" type="sibTrans" cxnId="{E5D98266-611F-411F-B359-6AA85349F5D6}">
      <dgm:prSet/>
      <dgm:spPr/>
      <dgm:t>
        <a:bodyPr/>
        <a:lstStyle/>
        <a:p>
          <a:endParaRPr lang="en-US"/>
        </a:p>
      </dgm:t>
    </dgm:pt>
    <dgm:pt modelId="{5BBD1ED0-9177-4E66-8312-262A3554FD55}" type="asst">
      <dgm:prSet phldrT="[Text]"/>
      <dgm:spPr/>
      <dgm:t>
        <a:bodyPr/>
        <a:lstStyle/>
        <a:p>
          <a:r>
            <a:rPr lang="en-US" b="1" dirty="0"/>
            <a:t>Horizons</a:t>
          </a:r>
          <a:r>
            <a:rPr lang="en-US" dirty="0"/>
            <a:t> (L, RV, H)</a:t>
          </a:r>
        </a:p>
      </dgm:t>
    </dgm:pt>
    <dgm:pt modelId="{B10FC1ED-7196-45CE-B144-F04AC299AEEA}" type="parTrans" cxnId="{E7F35436-4221-4DA9-A631-1D334450E5A7}">
      <dgm:prSet/>
      <dgm:spPr/>
      <dgm:t>
        <a:bodyPr/>
        <a:lstStyle/>
        <a:p>
          <a:endParaRPr lang="en-US"/>
        </a:p>
      </dgm:t>
    </dgm:pt>
    <dgm:pt modelId="{1D433F82-ED73-42DD-ABC5-72704CC41C84}" type="sibTrans" cxnId="{E7F35436-4221-4DA9-A631-1D334450E5A7}">
      <dgm:prSet/>
      <dgm:spPr/>
      <dgm:t>
        <a:bodyPr/>
        <a:lstStyle/>
        <a:p>
          <a:endParaRPr lang="en-US"/>
        </a:p>
      </dgm:t>
    </dgm:pt>
    <dgm:pt modelId="{93505F4D-3B25-4E0A-8F0A-70E1CF7AD6AE}" type="pres">
      <dgm:prSet presAssocID="{FA981EF9-E3D3-40BE-9350-6EDD896C824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517533F-5298-4607-B5A2-E061E6CA02E9}" type="pres">
      <dgm:prSet presAssocID="{0A77C24F-FA4D-4A9A-875A-1D4E9AEB9261}" presName="hierRoot1" presStyleCnt="0">
        <dgm:presLayoutVars>
          <dgm:hierBranch val="init"/>
        </dgm:presLayoutVars>
      </dgm:prSet>
      <dgm:spPr/>
    </dgm:pt>
    <dgm:pt modelId="{7FC16EA2-53AC-4A45-939E-AAC9847BFAB9}" type="pres">
      <dgm:prSet presAssocID="{0A77C24F-FA4D-4A9A-875A-1D4E9AEB9261}" presName="rootComposite1" presStyleCnt="0"/>
      <dgm:spPr/>
    </dgm:pt>
    <dgm:pt modelId="{1375FC75-D195-4EF2-B9E8-A36F3D516F7E}" type="pres">
      <dgm:prSet presAssocID="{0A77C24F-FA4D-4A9A-875A-1D4E9AEB9261}" presName="rootText1" presStyleLbl="node0" presStyleIdx="0" presStyleCnt="1">
        <dgm:presLayoutVars>
          <dgm:chPref val="3"/>
        </dgm:presLayoutVars>
      </dgm:prSet>
      <dgm:spPr/>
    </dgm:pt>
    <dgm:pt modelId="{67AF48B8-2823-4AF2-A43F-FAFBED02F1C9}" type="pres">
      <dgm:prSet presAssocID="{0A77C24F-FA4D-4A9A-875A-1D4E9AEB9261}" presName="rootConnector1" presStyleLbl="node1" presStyleIdx="0" presStyleCnt="0"/>
      <dgm:spPr/>
    </dgm:pt>
    <dgm:pt modelId="{E72484A8-1958-4CFF-A78F-1030C8259144}" type="pres">
      <dgm:prSet presAssocID="{0A77C24F-FA4D-4A9A-875A-1D4E9AEB9261}" presName="hierChild2" presStyleCnt="0"/>
      <dgm:spPr/>
    </dgm:pt>
    <dgm:pt modelId="{F494D87C-E508-4C94-8D36-2B69A8CA80CD}" type="pres">
      <dgm:prSet presAssocID="{0A77C24F-FA4D-4A9A-875A-1D4E9AEB9261}" presName="hierChild3" presStyleCnt="0"/>
      <dgm:spPr/>
    </dgm:pt>
    <dgm:pt modelId="{5322E374-610B-4AA1-B959-C78767FA419D}" type="pres">
      <dgm:prSet presAssocID="{DD035A6A-959A-41FF-B4CA-8BA5D8A6CE07}" presName="Name111" presStyleLbl="parChTrans1D2" presStyleIdx="0" presStyleCnt="2"/>
      <dgm:spPr/>
    </dgm:pt>
    <dgm:pt modelId="{1745A42F-BD73-4C0E-9A3F-9F153CE75985}" type="pres">
      <dgm:prSet presAssocID="{EDC43CB0-D68A-4AC9-A2E1-54F48419FE78}" presName="hierRoot3" presStyleCnt="0">
        <dgm:presLayoutVars>
          <dgm:hierBranch val="init"/>
        </dgm:presLayoutVars>
      </dgm:prSet>
      <dgm:spPr/>
    </dgm:pt>
    <dgm:pt modelId="{62AE122F-B708-406E-A144-8FCD566F13C5}" type="pres">
      <dgm:prSet presAssocID="{EDC43CB0-D68A-4AC9-A2E1-54F48419FE78}" presName="rootComposite3" presStyleCnt="0"/>
      <dgm:spPr/>
    </dgm:pt>
    <dgm:pt modelId="{437F6D4A-5B67-418C-85BE-668CFE525800}" type="pres">
      <dgm:prSet presAssocID="{EDC43CB0-D68A-4AC9-A2E1-54F48419FE78}" presName="rootText3" presStyleLbl="asst1" presStyleIdx="0" presStyleCnt="4">
        <dgm:presLayoutVars>
          <dgm:chPref val="3"/>
        </dgm:presLayoutVars>
      </dgm:prSet>
      <dgm:spPr/>
    </dgm:pt>
    <dgm:pt modelId="{511B814C-E7F1-45CF-812A-085B086A6597}" type="pres">
      <dgm:prSet presAssocID="{EDC43CB0-D68A-4AC9-A2E1-54F48419FE78}" presName="rootConnector3" presStyleLbl="asst1" presStyleIdx="0" presStyleCnt="4"/>
      <dgm:spPr/>
    </dgm:pt>
    <dgm:pt modelId="{7A9805D3-CB4A-4B47-A1B8-15A0A8C5EAB6}" type="pres">
      <dgm:prSet presAssocID="{EDC43CB0-D68A-4AC9-A2E1-54F48419FE78}" presName="hierChild6" presStyleCnt="0"/>
      <dgm:spPr/>
    </dgm:pt>
    <dgm:pt modelId="{0FD793F6-87A1-4B98-B71C-C7F2AED4EE9F}" type="pres">
      <dgm:prSet presAssocID="{EDC43CB0-D68A-4AC9-A2E1-54F48419FE78}" presName="hierChild7" presStyleCnt="0"/>
      <dgm:spPr/>
    </dgm:pt>
    <dgm:pt modelId="{36C799C5-7A61-4148-896E-899D24B4D11E}" type="pres">
      <dgm:prSet presAssocID="{BBA687B9-6907-443B-BB0B-9E877D6A2DD4}" presName="Name111" presStyleLbl="parChTrans1D3" presStyleIdx="0" presStyleCnt="2"/>
      <dgm:spPr/>
    </dgm:pt>
    <dgm:pt modelId="{CB6754D0-F584-49E1-A0E4-C2CFE7EEEEAC}" type="pres">
      <dgm:prSet presAssocID="{48533426-443F-4161-8799-30B283DC3ED6}" presName="hierRoot3" presStyleCnt="0">
        <dgm:presLayoutVars>
          <dgm:hierBranch val="init"/>
        </dgm:presLayoutVars>
      </dgm:prSet>
      <dgm:spPr/>
    </dgm:pt>
    <dgm:pt modelId="{2224F41B-B489-4871-8438-B48F16013A61}" type="pres">
      <dgm:prSet presAssocID="{48533426-443F-4161-8799-30B283DC3ED6}" presName="rootComposite3" presStyleCnt="0"/>
      <dgm:spPr/>
    </dgm:pt>
    <dgm:pt modelId="{2B5CADE9-695C-425A-8629-4574F7EF2E56}" type="pres">
      <dgm:prSet presAssocID="{48533426-443F-4161-8799-30B283DC3ED6}" presName="rootText3" presStyleLbl="asst1" presStyleIdx="1" presStyleCnt="4" custScaleX="77009">
        <dgm:presLayoutVars>
          <dgm:chPref val="3"/>
        </dgm:presLayoutVars>
      </dgm:prSet>
      <dgm:spPr/>
    </dgm:pt>
    <dgm:pt modelId="{3E9E096D-3453-442D-8A73-87BC1DB90D18}" type="pres">
      <dgm:prSet presAssocID="{48533426-443F-4161-8799-30B283DC3ED6}" presName="rootConnector3" presStyleLbl="asst1" presStyleIdx="1" presStyleCnt="4"/>
      <dgm:spPr/>
    </dgm:pt>
    <dgm:pt modelId="{EE78F089-15D5-46D8-8786-94169BDABCDD}" type="pres">
      <dgm:prSet presAssocID="{48533426-443F-4161-8799-30B283DC3ED6}" presName="hierChild6" presStyleCnt="0"/>
      <dgm:spPr/>
    </dgm:pt>
    <dgm:pt modelId="{0DE751FE-968A-46F0-9656-DD29B70D53E2}" type="pres">
      <dgm:prSet presAssocID="{48533426-443F-4161-8799-30B283DC3ED6}" presName="hierChild7" presStyleCnt="0"/>
      <dgm:spPr/>
    </dgm:pt>
    <dgm:pt modelId="{2EDDF119-066E-4D8C-9D71-DEEC61FB46D3}" type="pres">
      <dgm:prSet presAssocID="{E2C776EA-0C68-47B2-B003-0A4D9D616F91}" presName="Name111" presStyleLbl="parChTrans1D2" presStyleIdx="1" presStyleCnt="2"/>
      <dgm:spPr/>
    </dgm:pt>
    <dgm:pt modelId="{5808F4A0-ED35-45B6-BB67-A2330BF94CE1}" type="pres">
      <dgm:prSet presAssocID="{D626EDD9-C1FC-43CC-81B0-3BF56331EFE4}" presName="hierRoot3" presStyleCnt="0">
        <dgm:presLayoutVars>
          <dgm:hierBranch val="init"/>
        </dgm:presLayoutVars>
      </dgm:prSet>
      <dgm:spPr/>
    </dgm:pt>
    <dgm:pt modelId="{70CB8917-D78B-4677-8763-D4A0C1C9E761}" type="pres">
      <dgm:prSet presAssocID="{D626EDD9-C1FC-43CC-81B0-3BF56331EFE4}" presName="rootComposite3" presStyleCnt="0"/>
      <dgm:spPr/>
    </dgm:pt>
    <dgm:pt modelId="{84A547C3-C3D5-49DE-95FA-5FAC7BAEFDCF}" type="pres">
      <dgm:prSet presAssocID="{D626EDD9-C1FC-43CC-81B0-3BF56331EFE4}" presName="rootText3" presStyleLbl="asst1" presStyleIdx="2" presStyleCnt="4">
        <dgm:presLayoutVars>
          <dgm:chPref val="3"/>
        </dgm:presLayoutVars>
      </dgm:prSet>
      <dgm:spPr/>
    </dgm:pt>
    <dgm:pt modelId="{7F747BA9-BF4C-438E-9871-372A7F401A63}" type="pres">
      <dgm:prSet presAssocID="{D626EDD9-C1FC-43CC-81B0-3BF56331EFE4}" presName="rootConnector3" presStyleLbl="asst1" presStyleIdx="2" presStyleCnt="4"/>
      <dgm:spPr/>
    </dgm:pt>
    <dgm:pt modelId="{6DEB6899-E10C-4C79-B20E-BF75C0ECD28A}" type="pres">
      <dgm:prSet presAssocID="{D626EDD9-C1FC-43CC-81B0-3BF56331EFE4}" presName="hierChild6" presStyleCnt="0"/>
      <dgm:spPr/>
    </dgm:pt>
    <dgm:pt modelId="{D2BA9FB4-875E-4740-9448-551576FACC3D}" type="pres">
      <dgm:prSet presAssocID="{D626EDD9-C1FC-43CC-81B0-3BF56331EFE4}" presName="hierChild7" presStyleCnt="0"/>
      <dgm:spPr/>
    </dgm:pt>
    <dgm:pt modelId="{5E6852B1-98E2-4C1C-95EC-3E4BA4CAEE51}" type="pres">
      <dgm:prSet presAssocID="{B10FC1ED-7196-45CE-B144-F04AC299AEEA}" presName="Name111" presStyleLbl="parChTrans1D3" presStyleIdx="1" presStyleCnt="2"/>
      <dgm:spPr/>
    </dgm:pt>
    <dgm:pt modelId="{7636748E-D381-40CE-92D3-0533B309CCAE}" type="pres">
      <dgm:prSet presAssocID="{5BBD1ED0-9177-4E66-8312-262A3554FD55}" presName="hierRoot3" presStyleCnt="0">
        <dgm:presLayoutVars>
          <dgm:hierBranch val="init"/>
        </dgm:presLayoutVars>
      </dgm:prSet>
      <dgm:spPr/>
    </dgm:pt>
    <dgm:pt modelId="{64747197-F8F9-478B-A800-12D800331A5B}" type="pres">
      <dgm:prSet presAssocID="{5BBD1ED0-9177-4E66-8312-262A3554FD55}" presName="rootComposite3" presStyleCnt="0"/>
      <dgm:spPr/>
    </dgm:pt>
    <dgm:pt modelId="{677F11EC-1CD8-4FC0-8E08-D7E35F6FE809}" type="pres">
      <dgm:prSet presAssocID="{5BBD1ED0-9177-4E66-8312-262A3554FD55}" presName="rootText3" presStyleLbl="asst1" presStyleIdx="3" presStyleCnt="4" custScaleX="72088">
        <dgm:presLayoutVars>
          <dgm:chPref val="3"/>
        </dgm:presLayoutVars>
      </dgm:prSet>
      <dgm:spPr/>
    </dgm:pt>
    <dgm:pt modelId="{C9BF798C-4F61-468D-836F-54D2669A4F43}" type="pres">
      <dgm:prSet presAssocID="{5BBD1ED0-9177-4E66-8312-262A3554FD55}" presName="rootConnector3" presStyleLbl="asst1" presStyleIdx="3" presStyleCnt="4"/>
      <dgm:spPr/>
    </dgm:pt>
    <dgm:pt modelId="{0E431FCD-B4EF-416A-B9EA-237868069A75}" type="pres">
      <dgm:prSet presAssocID="{5BBD1ED0-9177-4E66-8312-262A3554FD55}" presName="hierChild6" presStyleCnt="0"/>
      <dgm:spPr/>
    </dgm:pt>
    <dgm:pt modelId="{2CBB8AC4-9CA5-4F02-90FA-566086FD53DF}" type="pres">
      <dgm:prSet presAssocID="{5BBD1ED0-9177-4E66-8312-262A3554FD55}" presName="hierChild7" presStyleCnt="0"/>
      <dgm:spPr/>
    </dgm:pt>
  </dgm:ptLst>
  <dgm:cxnLst>
    <dgm:cxn modelId="{69672E05-311B-442D-8C06-0AF72BABA033}" type="presOf" srcId="{BBA687B9-6907-443B-BB0B-9E877D6A2DD4}" destId="{36C799C5-7A61-4148-896E-899D24B4D11E}" srcOrd="0" destOrd="0" presId="urn:microsoft.com/office/officeart/2005/8/layout/orgChart1"/>
    <dgm:cxn modelId="{96516A09-EA9E-424F-9842-A3747B6C9904}" type="presOf" srcId="{0A77C24F-FA4D-4A9A-875A-1D4E9AEB9261}" destId="{67AF48B8-2823-4AF2-A43F-FAFBED02F1C9}" srcOrd="1" destOrd="0" presId="urn:microsoft.com/office/officeart/2005/8/layout/orgChart1"/>
    <dgm:cxn modelId="{E7F35436-4221-4DA9-A631-1D334450E5A7}" srcId="{D626EDD9-C1FC-43CC-81B0-3BF56331EFE4}" destId="{5BBD1ED0-9177-4E66-8312-262A3554FD55}" srcOrd="0" destOrd="0" parTransId="{B10FC1ED-7196-45CE-B144-F04AC299AEEA}" sibTransId="{1D433F82-ED73-42DD-ABC5-72704CC41C84}"/>
    <dgm:cxn modelId="{439E9B64-6487-46BB-8C20-738BA52D2799}" type="presOf" srcId="{DD035A6A-959A-41FF-B4CA-8BA5D8A6CE07}" destId="{5322E374-610B-4AA1-B959-C78767FA419D}" srcOrd="0" destOrd="0" presId="urn:microsoft.com/office/officeart/2005/8/layout/orgChart1"/>
    <dgm:cxn modelId="{E5D98266-611F-411F-B359-6AA85349F5D6}" srcId="{EDC43CB0-D68A-4AC9-A2E1-54F48419FE78}" destId="{48533426-443F-4161-8799-30B283DC3ED6}" srcOrd="0" destOrd="0" parTransId="{BBA687B9-6907-443B-BB0B-9E877D6A2DD4}" sibTransId="{3024DBD4-1E07-4466-8B5D-427C6C9327AF}"/>
    <dgm:cxn modelId="{77C41F68-F458-41AC-BE34-F0581D089FB8}" type="presOf" srcId="{0A77C24F-FA4D-4A9A-875A-1D4E9AEB9261}" destId="{1375FC75-D195-4EF2-B9E8-A36F3D516F7E}" srcOrd="0" destOrd="0" presId="urn:microsoft.com/office/officeart/2005/8/layout/orgChart1"/>
    <dgm:cxn modelId="{E794DA77-6B22-4DDB-84BA-35797B1C699E}" type="presOf" srcId="{B10FC1ED-7196-45CE-B144-F04AC299AEEA}" destId="{5E6852B1-98E2-4C1C-95EC-3E4BA4CAEE51}" srcOrd="0" destOrd="0" presId="urn:microsoft.com/office/officeart/2005/8/layout/orgChart1"/>
    <dgm:cxn modelId="{AC15F778-59BC-4ACE-BD77-A8F1C929EF85}" type="presOf" srcId="{EDC43CB0-D68A-4AC9-A2E1-54F48419FE78}" destId="{511B814C-E7F1-45CF-812A-085B086A6597}" srcOrd="1" destOrd="0" presId="urn:microsoft.com/office/officeart/2005/8/layout/orgChart1"/>
    <dgm:cxn modelId="{5A14DF87-8DB2-4750-AB58-D5B1AD3CABAD}" srcId="{FA981EF9-E3D3-40BE-9350-6EDD896C8244}" destId="{0A77C24F-FA4D-4A9A-875A-1D4E9AEB9261}" srcOrd="0" destOrd="0" parTransId="{8D0EDEC5-453D-4F91-9E6D-F844355E8C81}" sibTransId="{268921D9-CA32-49B8-BA4E-9FC428CA6C45}"/>
    <dgm:cxn modelId="{0B4DFF93-D194-4E61-BED4-27E3EE5099D5}" type="presOf" srcId="{48533426-443F-4161-8799-30B283DC3ED6}" destId="{3E9E096D-3453-442D-8A73-87BC1DB90D18}" srcOrd="1" destOrd="0" presId="urn:microsoft.com/office/officeart/2005/8/layout/orgChart1"/>
    <dgm:cxn modelId="{3F823D9A-E532-48DB-8E03-E2A7CEBA762C}" type="presOf" srcId="{5BBD1ED0-9177-4E66-8312-262A3554FD55}" destId="{677F11EC-1CD8-4FC0-8E08-D7E35F6FE809}" srcOrd="0" destOrd="0" presId="urn:microsoft.com/office/officeart/2005/8/layout/orgChart1"/>
    <dgm:cxn modelId="{4672A2AD-561D-44EE-8994-D987E703FE71}" type="presOf" srcId="{E2C776EA-0C68-47B2-B003-0A4D9D616F91}" destId="{2EDDF119-066E-4D8C-9D71-DEEC61FB46D3}" srcOrd="0" destOrd="0" presId="urn:microsoft.com/office/officeart/2005/8/layout/orgChart1"/>
    <dgm:cxn modelId="{3BC5E9B0-09CB-4B97-8AE5-521A168D0091}" type="presOf" srcId="{D626EDD9-C1FC-43CC-81B0-3BF56331EFE4}" destId="{84A547C3-C3D5-49DE-95FA-5FAC7BAEFDCF}" srcOrd="0" destOrd="0" presId="urn:microsoft.com/office/officeart/2005/8/layout/orgChart1"/>
    <dgm:cxn modelId="{520E39C6-AACD-44EF-8968-3F19371568E5}" type="presOf" srcId="{EDC43CB0-D68A-4AC9-A2E1-54F48419FE78}" destId="{437F6D4A-5B67-418C-85BE-668CFE525800}" srcOrd="0" destOrd="0" presId="urn:microsoft.com/office/officeart/2005/8/layout/orgChart1"/>
    <dgm:cxn modelId="{6BFD27CB-6543-43EC-9FA1-F0960B868F2B}" type="presOf" srcId="{D626EDD9-C1FC-43CC-81B0-3BF56331EFE4}" destId="{7F747BA9-BF4C-438E-9871-372A7F401A63}" srcOrd="1" destOrd="0" presId="urn:microsoft.com/office/officeart/2005/8/layout/orgChart1"/>
    <dgm:cxn modelId="{21FE47D1-1147-450F-8EF6-F48CA6013316}" type="presOf" srcId="{FA981EF9-E3D3-40BE-9350-6EDD896C8244}" destId="{93505F4D-3B25-4E0A-8F0A-70E1CF7AD6AE}" srcOrd="0" destOrd="0" presId="urn:microsoft.com/office/officeart/2005/8/layout/orgChart1"/>
    <dgm:cxn modelId="{44E9A3DA-AE0C-474C-8421-79B206F10765}" type="presOf" srcId="{48533426-443F-4161-8799-30B283DC3ED6}" destId="{2B5CADE9-695C-425A-8629-4574F7EF2E56}" srcOrd="0" destOrd="0" presId="urn:microsoft.com/office/officeart/2005/8/layout/orgChart1"/>
    <dgm:cxn modelId="{C19E50DE-5BA0-4A73-8992-2AE58F37A050}" type="presOf" srcId="{5BBD1ED0-9177-4E66-8312-262A3554FD55}" destId="{C9BF798C-4F61-468D-836F-54D2669A4F43}" srcOrd="1" destOrd="0" presId="urn:microsoft.com/office/officeart/2005/8/layout/orgChart1"/>
    <dgm:cxn modelId="{DCF3D3E7-DD4B-4BC6-B793-656F8914C911}" srcId="{0A77C24F-FA4D-4A9A-875A-1D4E9AEB9261}" destId="{D626EDD9-C1FC-43CC-81B0-3BF56331EFE4}" srcOrd="1" destOrd="0" parTransId="{E2C776EA-0C68-47B2-B003-0A4D9D616F91}" sibTransId="{733E87CD-92DC-495F-BC78-CDFA52AFD82F}"/>
    <dgm:cxn modelId="{3B8A0CE9-DDDC-4B07-A8B6-34EA63B0BDC6}" srcId="{0A77C24F-FA4D-4A9A-875A-1D4E9AEB9261}" destId="{EDC43CB0-D68A-4AC9-A2E1-54F48419FE78}" srcOrd="0" destOrd="0" parTransId="{DD035A6A-959A-41FF-B4CA-8BA5D8A6CE07}" sibTransId="{C319124A-8F33-4633-9995-7A7C7835B8F9}"/>
    <dgm:cxn modelId="{19A78F6D-1749-4030-B779-003F30BD8B8F}" type="presParOf" srcId="{93505F4D-3B25-4E0A-8F0A-70E1CF7AD6AE}" destId="{0517533F-5298-4607-B5A2-E061E6CA02E9}" srcOrd="0" destOrd="0" presId="urn:microsoft.com/office/officeart/2005/8/layout/orgChart1"/>
    <dgm:cxn modelId="{E1EBCA76-B6A6-4027-8BB6-4021BF25DEE9}" type="presParOf" srcId="{0517533F-5298-4607-B5A2-E061E6CA02E9}" destId="{7FC16EA2-53AC-4A45-939E-AAC9847BFAB9}" srcOrd="0" destOrd="0" presId="urn:microsoft.com/office/officeart/2005/8/layout/orgChart1"/>
    <dgm:cxn modelId="{C8FD9C4A-FA78-42E5-AE7E-DA04CC355469}" type="presParOf" srcId="{7FC16EA2-53AC-4A45-939E-AAC9847BFAB9}" destId="{1375FC75-D195-4EF2-B9E8-A36F3D516F7E}" srcOrd="0" destOrd="0" presId="urn:microsoft.com/office/officeart/2005/8/layout/orgChart1"/>
    <dgm:cxn modelId="{5E657142-75FB-4DDB-9DD4-26050A1F4A1A}" type="presParOf" srcId="{7FC16EA2-53AC-4A45-939E-AAC9847BFAB9}" destId="{67AF48B8-2823-4AF2-A43F-FAFBED02F1C9}" srcOrd="1" destOrd="0" presId="urn:microsoft.com/office/officeart/2005/8/layout/orgChart1"/>
    <dgm:cxn modelId="{A7FDC963-2D71-4606-BBC9-DD9AA97CD80A}" type="presParOf" srcId="{0517533F-5298-4607-B5A2-E061E6CA02E9}" destId="{E72484A8-1958-4CFF-A78F-1030C8259144}" srcOrd="1" destOrd="0" presId="urn:microsoft.com/office/officeart/2005/8/layout/orgChart1"/>
    <dgm:cxn modelId="{AD69938C-FB4E-4205-B494-876117801397}" type="presParOf" srcId="{0517533F-5298-4607-B5A2-E061E6CA02E9}" destId="{F494D87C-E508-4C94-8D36-2B69A8CA80CD}" srcOrd="2" destOrd="0" presId="urn:microsoft.com/office/officeart/2005/8/layout/orgChart1"/>
    <dgm:cxn modelId="{77551CBF-6F6C-4B56-93E6-5842B4F99F45}" type="presParOf" srcId="{F494D87C-E508-4C94-8D36-2B69A8CA80CD}" destId="{5322E374-610B-4AA1-B959-C78767FA419D}" srcOrd="0" destOrd="0" presId="urn:microsoft.com/office/officeart/2005/8/layout/orgChart1"/>
    <dgm:cxn modelId="{A75FBD68-01D2-406C-97D2-5991F18288FC}" type="presParOf" srcId="{F494D87C-E508-4C94-8D36-2B69A8CA80CD}" destId="{1745A42F-BD73-4C0E-9A3F-9F153CE75985}" srcOrd="1" destOrd="0" presId="urn:microsoft.com/office/officeart/2005/8/layout/orgChart1"/>
    <dgm:cxn modelId="{2A0BDAE8-0D2B-440A-B455-214C9C9C4A70}" type="presParOf" srcId="{1745A42F-BD73-4C0E-9A3F-9F153CE75985}" destId="{62AE122F-B708-406E-A144-8FCD566F13C5}" srcOrd="0" destOrd="0" presId="urn:microsoft.com/office/officeart/2005/8/layout/orgChart1"/>
    <dgm:cxn modelId="{0B1A3B4D-7698-4EB5-B7F4-533978D121B2}" type="presParOf" srcId="{62AE122F-B708-406E-A144-8FCD566F13C5}" destId="{437F6D4A-5B67-418C-85BE-668CFE525800}" srcOrd="0" destOrd="0" presId="urn:microsoft.com/office/officeart/2005/8/layout/orgChart1"/>
    <dgm:cxn modelId="{92B7D102-EEED-4800-A31D-8A20EFD184B4}" type="presParOf" srcId="{62AE122F-B708-406E-A144-8FCD566F13C5}" destId="{511B814C-E7F1-45CF-812A-085B086A6597}" srcOrd="1" destOrd="0" presId="urn:microsoft.com/office/officeart/2005/8/layout/orgChart1"/>
    <dgm:cxn modelId="{571875ED-52F3-4A27-AAD3-A13D39722A63}" type="presParOf" srcId="{1745A42F-BD73-4C0E-9A3F-9F153CE75985}" destId="{7A9805D3-CB4A-4B47-A1B8-15A0A8C5EAB6}" srcOrd="1" destOrd="0" presId="urn:microsoft.com/office/officeart/2005/8/layout/orgChart1"/>
    <dgm:cxn modelId="{5D2B92DA-19DB-4CDC-86F4-BC49BF85013B}" type="presParOf" srcId="{1745A42F-BD73-4C0E-9A3F-9F153CE75985}" destId="{0FD793F6-87A1-4B98-B71C-C7F2AED4EE9F}" srcOrd="2" destOrd="0" presId="urn:microsoft.com/office/officeart/2005/8/layout/orgChart1"/>
    <dgm:cxn modelId="{6ADC39AE-F7E5-4FDC-8551-6FF0B6D3634A}" type="presParOf" srcId="{0FD793F6-87A1-4B98-B71C-C7F2AED4EE9F}" destId="{36C799C5-7A61-4148-896E-899D24B4D11E}" srcOrd="0" destOrd="0" presId="urn:microsoft.com/office/officeart/2005/8/layout/orgChart1"/>
    <dgm:cxn modelId="{EFFED0D4-1DCA-411D-9999-191DF446776A}" type="presParOf" srcId="{0FD793F6-87A1-4B98-B71C-C7F2AED4EE9F}" destId="{CB6754D0-F584-49E1-A0E4-C2CFE7EEEEAC}" srcOrd="1" destOrd="0" presId="urn:microsoft.com/office/officeart/2005/8/layout/orgChart1"/>
    <dgm:cxn modelId="{07A07574-D48C-4E13-9BB7-C4814FA4A258}" type="presParOf" srcId="{CB6754D0-F584-49E1-A0E4-C2CFE7EEEEAC}" destId="{2224F41B-B489-4871-8438-B48F16013A61}" srcOrd="0" destOrd="0" presId="urn:microsoft.com/office/officeart/2005/8/layout/orgChart1"/>
    <dgm:cxn modelId="{66E433DE-23AA-4A82-8CE7-6C8A0B66AF9B}" type="presParOf" srcId="{2224F41B-B489-4871-8438-B48F16013A61}" destId="{2B5CADE9-695C-425A-8629-4574F7EF2E56}" srcOrd="0" destOrd="0" presId="urn:microsoft.com/office/officeart/2005/8/layout/orgChart1"/>
    <dgm:cxn modelId="{E2E597B2-4C63-4DD0-8A73-CAEC73076078}" type="presParOf" srcId="{2224F41B-B489-4871-8438-B48F16013A61}" destId="{3E9E096D-3453-442D-8A73-87BC1DB90D18}" srcOrd="1" destOrd="0" presId="urn:microsoft.com/office/officeart/2005/8/layout/orgChart1"/>
    <dgm:cxn modelId="{45A21CAC-B49F-4D35-9E4B-F39780778C00}" type="presParOf" srcId="{CB6754D0-F584-49E1-A0E4-C2CFE7EEEEAC}" destId="{EE78F089-15D5-46D8-8786-94169BDABCDD}" srcOrd="1" destOrd="0" presId="urn:microsoft.com/office/officeart/2005/8/layout/orgChart1"/>
    <dgm:cxn modelId="{D765C3D1-EB31-48F0-A0A5-F9D1070E2CD7}" type="presParOf" srcId="{CB6754D0-F584-49E1-A0E4-C2CFE7EEEEAC}" destId="{0DE751FE-968A-46F0-9656-DD29B70D53E2}" srcOrd="2" destOrd="0" presId="urn:microsoft.com/office/officeart/2005/8/layout/orgChart1"/>
    <dgm:cxn modelId="{02969034-5A6B-4221-8F87-8BB523BDA358}" type="presParOf" srcId="{F494D87C-E508-4C94-8D36-2B69A8CA80CD}" destId="{2EDDF119-066E-4D8C-9D71-DEEC61FB46D3}" srcOrd="2" destOrd="0" presId="urn:microsoft.com/office/officeart/2005/8/layout/orgChart1"/>
    <dgm:cxn modelId="{D8160569-D312-4164-9E9D-ABFFA5C811C4}" type="presParOf" srcId="{F494D87C-E508-4C94-8D36-2B69A8CA80CD}" destId="{5808F4A0-ED35-45B6-BB67-A2330BF94CE1}" srcOrd="3" destOrd="0" presId="urn:microsoft.com/office/officeart/2005/8/layout/orgChart1"/>
    <dgm:cxn modelId="{4FF411AB-1775-4263-9166-1C83D93FFC0A}" type="presParOf" srcId="{5808F4A0-ED35-45B6-BB67-A2330BF94CE1}" destId="{70CB8917-D78B-4677-8763-D4A0C1C9E761}" srcOrd="0" destOrd="0" presId="urn:microsoft.com/office/officeart/2005/8/layout/orgChart1"/>
    <dgm:cxn modelId="{B27EC10E-FA65-438B-BF6F-CDFCABC3C17C}" type="presParOf" srcId="{70CB8917-D78B-4677-8763-D4A0C1C9E761}" destId="{84A547C3-C3D5-49DE-95FA-5FAC7BAEFDCF}" srcOrd="0" destOrd="0" presId="urn:microsoft.com/office/officeart/2005/8/layout/orgChart1"/>
    <dgm:cxn modelId="{B4CFF507-CAB7-43A6-80A7-ED06D9A4EC77}" type="presParOf" srcId="{70CB8917-D78B-4677-8763-D4A0C1C9E761}" destId="{7F747BA9-BF4C-438E-9871-372A7F401A63}" srcOrd="1" destOrd="0" presId="urn:microsoft.com/office/officeart/2005/8/layout/orgChart1"/>
    <dgm:cxn modelId="{8EB9F6BA-18BA-4C8E-B687-3CA4FBF5678A}" type="presParOf" srcId="{5808F4A0-ED35-45B6-BB67-A2330BF94CE1}" destId="{6DEB6899-E10C-4C79-B20E-BF75C0ECD28A}" srcOrd="1" destOrd="0" presId="urn:microsoft.com/office/officeart/2005/8/layout/orgChart1"/>
    <dgm:cxn modelId="{53CDAAA3-D736-4B9F-A8FE-106C44D1A0A6}" type="presParOf" srcId="{5808F4A0-ED35-45B6-BB67-A2330BF94CE1}" destId="{D2BA9FB4-875E-4740-9448-551576FACC3D}" srcOrd="2" destOrd="0" presId="urn:microsoft.com/office/officeart/2005/8/layout/orgChart1"/>
    <dgm:cxn modelId="{5214CD4A-0EA6-425E-BBFE-2381A24A6E2D}" type="presParOf" srcId="{D2BA9FB4-875E-4740-9448-551576FACC3D}" destId="{5E6852B1-98E2-4C1C-95EC-3E4BA4CAEE51}" srcOrd="0" destOrd="0" presId="urn:microsoft.com/office/officeart/2005/8/layout/orgChart1"/>
    <dgm:cxn modelId="{0535E2FE-CBD8-447E-B27A-28CE8F92F276}" type="presParOf" srcId="{D2BA9FB4-875E-4740-9448-551576FACC3D}" destId="{7636748E-D381-40CE-92D3-0533B309CCAE}" srcOrd="1" destOrd="0" presId="urn:microsoft.com/office/officeart/2005/8/layout/orgChart1"/>
    <dgm:cxn modelId="{C97AF007-88D2-46EC-AEC8-32A8BA47A9DC}" type="presParOf" srcId="{7636748E-D381-40CE-92D3-0533B309CCAE}" destId="{64747197-F8F9-478B-A800-12D800331A5B}" srcOrd="0" destOrd="0" presId="urn:microsoft.com/office/officeart/2005/8/layout/orgChart1"/>
    <dgm:cxn modelId="{5237099B-2D8C-4862-8038-D35219D0139E}" type="presParOf" srcId="{64747197-F8F9-478B-A800-12D800331A5B}" destId="{677F11EC-1CD8-4FC0-8E08-D7E35F6FE809}" srcOrd="0" destOrd="0" presId="urn:microsoft.com/office/officeart/2005/8/layout/orgChart1"/>
    <dgm:cxn modelId="{6366F484-5C3A-45C2-B780-313E24A91D28}" type="presParOf" srcId="{64747197-F8F9-478B-A800-12D800331A5B}" destId="{C9BF798C-4F61-468D-836F-54D2669A4F43}" srcOrd="1" destOrd="0" presId="urn:microsoft.com/office/officeart/2005/8/layout/orgChart1"/>
    <dgm:cxn modelId="{6BAC18F2-915E-472A-B178-28EF8B3A29E8}" type="presParOf" srcId="{7636748E-D381-40CE-92D3-0533B309CCAE}" destId="{0E431FCD-B4EF-416A-B9EA-237868069A75}" srcOrd="1" destOrd="0" presId="urn:microsoft.com/office/officeart/2005/8/layout/orgChart1"/>
    <dgm:cxn modelId="{95A7B747-1C30-427D-88B2-7D26828D7898}" type="presParOf" srcId="{7636748E-D381-40CE-92D3-0533B309CCAE}" destId="{2CBB8AC4-9CA5-4F02-90FA-566086FD53D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C6B01-DF04-4D32-AAEF-AEBD9EE34A35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C63A7-4E84-47A9-9690-C76D55C49337}">
      <dgm:prSet phldrT="[Text]"/>
      <dgm:spPr/>
      <dgm:t>
        <a:bodyPr/>
        <a:lstStyle/>
        <a:p>
          <a:r>
            <a:rPr lang="en-US" dirty="0"/>
            <a:t>Horizons</a:t>
          </a:r>
        </a:p>
      </dgm:t>
    </dgm:pt>
    <dgm:pt modelId="{6F245140-AEB1-4E3A-B472-D5668F38B53E}" type="parTrans" cxnId="{C0F77A9E-A873-4368-B6B6-5C87A277109D}">
      <dgm:prSet/>
      <dgm:spPr/>
      <dgm:t>
        <a:bodyPr/>
        <a:lstStyle/>
        <a:p>
          <a:endParaRPr lang="en-US"/>
        </a:p>
      </dgm:t>
    </dgm:pt>
    <dgm:pt modelId="{FA2A7F61-B51B-410C-97B3-74A576E1C690}" type="sibTrans" cxnId="{C0F77A9E-A873-4368-B6B6-5C87A277109D}">
      <dgm:prSet/>
      <dgm:spPr/>
      <dgm:t>
        <a:bodyPr/>
        <a:lstStyle/>
        <a:p>
          <a:endParaRPr lang="en-US"/>
        </a:p>
      </dgm:t>
    </dgm:pt>
    <dgm:pt modelId="{6D42310C-50D4-4C07-B7C8-DABB6D787DEE}">
      <dgm:prSet phldrT="[Text]"/>
      <dgm:spPr/>
      <dgm:t>
        <a:bodyPr/>
        <a:lstStyle/>
        <a:p>
          <a:r>
            <a:rPr lang="en-US" dirty="0"/>
            <a:t>Segment/Slice Depth Intervals</a:t>
          </a:r>
        </a:p>
      </dgm:t>
    </dgm:pt>
    <dgm:pt modelId="{29245AC1-30AF-41E0-91A2-E27FF08DEF91}" type="parTrans" cxnId="{74783580-474F-457A-8E46-FB47811B2235}">
      <dgm:prSet/>
      <dgm:spPr/>
      <dgm:t>
        <a:bodyPr/>
        <a:lstStyle/>
        <a:p>
          <a:endParaRPr lang="en-US"/>
        </a:p>
      </dgm:t>
    </dgm:pt>
    <dgm:pt modelId="{11B88E05-A9D4-4E38-A653-7CB878B7392A}" type="sibTrans" cxnId="{74783580-474F-457A-8E46-FB47811B2235}">
      <dgm:prSet/>
      <dgm:spPr/>
      <dgm:t>
        <a:bodyPr/>
        <a:lstStyle/>
        <a:p>
          <a:endParaRPr lang="en-US"/>
        </a:p>
      </dgm:t>
    </dgm:pt>
    <dgm:pt modelId="{69CF453D-7C16-4B75-807A-E6BD51598887}">
      <dgm:prSet phldrT="[Text]"/>
      <dgm:spPr/>
      <dgm:t>
        <a:bodyPr/>
        <a:lstStyle/>
        <a:p>
          <a:r>
            <a:rPr lang="en-US" dirty="0"/>
            <a:t>Component</a:t>
          </a:r>
        </a:p>
      </dgm:t>
    </dgm:pt>
    <dgm:pt modelId="{557F2743-97D6-4259-90DE-3C1159900C50}" type="parTrans" cxnId="{10D3B56F-B7CD-4DD0-A6F5-D3CCAC5D8D06}">
      <dgm:prSet/>
      <dgm:spPr/>
      <dgm:t>
        <a:bodyPr/>
        <a:lstStyle/>
        <a:p>
          <a:endParaRPr lang="en-US"/>
        </a:p>
      </dgm:t>
    </dgm:pt>
    <dgm:pt modelId="{16DFB45B-E956-47CF-8543-718D8E88B571}" type="sibTrans" cxnId="{10D3B56F-B7CD-4DD0-A6F5-D3CCAC5D8D06}">
      <dgm:prSet/>
      <dgm:spPr/>
      <dgm:t>
        <a:bodyPr/>
        <a:lstStyle/>
        <a:p>
          <a:endParaRPr lang="en-US"/>
        </a:p>
      </dgm:t>
    </dgm:pt>
    <dgm:pt modelId="{B3463A98-047C-4E9E-991E-706C8F8BEA6B}">
      <dgm:prSet phldrT="[Text]"/>
      <dgm:spPr/>
      <dgm:t>
        <a:bodyPr/>
        <a:lstStyle/>
        <a:p>
          <a:r>
            <a:rPr lang="en-US" dirty="0"/>
            <a:t>Aggregate Depth Intervals</a:t>
          </a:r>
        </a:p>
      </dgm:t>
    </dgm:pt>
    <dgm:pt modelId="{BFECB163-3E4F-424B-A2AE-404F53E4549F}" type="parTrans" cxnId="{BD5CC449-1CAE-43B1-A55E-F4F040D1BBF7}">
      <dgm:prSet/>
      <dgm:spPr/>
      <dgm:t>
        <a:bodyPr/>
        <a:lstStyle/>
        <a:p>
          <a:endParaRPr lang="en-US"/>
        </a:p>
      </dgm:t>
    </dgm:pt>
    <dgm:pt modelId="{2294D3FE-7C73-47D1-A3C3-9161E2AB61D4}" type="sibTrans" cxnId="{BD5CC449-1CAE-43B1-A55E-F4F040D1BBF7}">
      <dgm:prSet/>
      <dgm:spPr/>
      <dgm:t>
        <a:bodyPr/>
        <a:lstStyle/>
        <a:p>
          <a:endParaRPr lang="en-US"/>
        </a:p>
      </dgm:t>
    </dgm:pt>
    <dgm:pt modelId="{EF470C84-C04B-4E73-9C77-E2FA6A25E4FE}">
      <dgm:prSet phldrT="[Text]"/>
      <dgm:spPr/>
      <dgm:t>
        <a:bodyPr/>
        <a:lstStyle/>
        <a:p>
          <a:r>
            <a:rPr lang="en-US" dirty="0"/>
            <a:t>Map Unit</a:t>
          </a:r>
        </a:p>
      </dgm:t>
    </dgm:pt>
    <dgm:pt modelId="{E941B6D2-2327-40AE-82FE-2AAA7BD0A201}" type="parTrans" cxnId="{529D78F4-7EFB-4B40-8B43-6B32D1577224}">
      <dgm:prSet/>
      <dgm:spPr/>
      <dgm:t>
        <a:bodyPr/>
        <a:lstStyle/>
        <a:p>
          <a:endParaRPr lang="en-US"/>
        </a:p>
      </dgm:t>
    </dgm:pt>
    <dgm:pt modelId="{A944ED13-A6F6-49D1-A78D-17B366088065}" type="sibTrans" cxnId="{529D78F4-7EFB-4B40-8B43-6B32D1577224}">
      <dgm:prSet/>
      <dgm:spPr/>
      <dgm:t>
        <a:bodyPr/>
        <a:lstStyle/>
        <a:p>
          <a:endParaRPr lang="en-US"/>
        </a:p>
      </dgm:t>
    </dgm:pt>
    <dgm:pt modelId="{06ED138C-58C6-44F9-82AF-6F85D1331E65}">
      <dgm:prSet phldrT="[Text]"/>
      <dgm:spPr/>
      <dgm:t>
        <a:bodyPr/>
        <a:lstStyle/>
        <a:p>
          <a:r>
            <a:rPr lang="en-US" dirty="0"/>
            <a:t>Aggregate Component</a:t>
          </a:r>
        </a:p>
      </dgm:t>
    </dgm:pt>
    <dgm:pt modelId="{9BD41D0B-3E6A-4ABD-AF18-D91B41198801}" type="parTrans" cxnId="{2BB6017F-AC74-436C-999F-0A5EBED5D103}">
      <dgm:prSet/>
      <dgm:spPr/>
      <dgm:t>
        <a:bodyPr/>
        <a:lstStyle/>
        <a:p>
          <a:endParaRPr lang="en-US"/>
        </a:p>
      </dgm:t>
    </dgm:pt>
    <dgm:pt modelId="{10E8D001-90C4-49EA-993E-2F22F1606F15}" type="sibTrans" cxnId="{2BB6017F-AC74-436C-999F-0A5EBED5D103}">
      <dgm:prSet/>
      <dgm:spPr/>
      <dgm:t>
        <a:bodyPr/>
        <a:lstStyle/>
        <a:p>
          <a:endParaRPr lang="en-US"/>
        </a:p>
      </dgm:t>
    </dgm:pt>
    <dgm:pt modelId="{4B6C2369-3B5C-4095-B8C5-7B49BA831108}">
      <dgm:prSet/>
      <dgm:spPr/>
      <dgm:t>
        <a:bodyPr/>
        <a:lstStyle/>
        <a:p>
          <a:r>
            <a:rPr lang="en-US" dirty="0"/>
            <a:t>Weight by Horizon Thickness (cm)</a:t>
          </a:r>
        </a:p>
      </dgm:t>
    </dgm:pt>
    <dgm:pt modelId="{B6B85490-C59C-44E2-AD67-7BA760ADDF3E}" type="parTrans" cxnId="{96B3D53F-3304-4C69-A59A-A5B697932FF1}">
      <dgm:prSet/>
      <dgm:spPr/>
      <dgm:t>
        <a:bodyPr/>
        <a:lstStyle/>
        <a:p>
          <a:endParaRPr lang="en-US"/>
        </a:p>
      </dgm:t>
    </dgm:pt>
    <dgm:pt modelId="{48D63B6A-7401-4219-B83D-ECD534C6219A}" type="sibTrans" cxnId="{96B3D53F-3304-4C69-A59A-A5B697932FF1}">
      <dgm:prSet/>
      <dgm:spPr/>
      <dgm:t>
        <a:bodyPr/>
        <a:lstStyle/>
        <a:p>
          <a:endParaRPr lang="en-US"/>
        </a:p>
      </dgm:t>
    </dgm:pt>
    <dgm:pt modelId="{83DD5CD0-B197-4814-8CA5-5CB225329D1C}">
      <dgm:prSet phldrT="[Text]"/>
      <dgm:spPr/>
      <dgm:t>
        <a:bodyPr/>
        <a:lstStyle/>
        <a:p>
          <a:r>
            <a:rPr lang="en-US" dirty="0"/>
            <a:t>Weight by Component Composition (%)</a:t>
          </a:r>
        </a:p>
      </dgm:t>
    </dgm:pt>
    <dgm:pt modelId="{85E6168B-56B6-4E41-9263-F365A295A7E9}" type="parTrans" cxnId="{A2CF4062-D1A6-45A6-932A-6CCCEE1537E0}">
      <dgm:prSet/>
      <dgm:spPr/>
      <dgm:t>
        <a:bodyPr/>
        <a:lstStyle/>
        <a:p>
          <a:endParaRPr lang="en-US"/>
        </a:p>
      </dgm:t>
    </dgm:pt>
    <dgm:pt modelId="{6C36350C-DB6B-4279-BB02-D0DCBBA490FF}" type="sibTrans" cxnId="{A2CF4062-D1A6-45A6-932A-6CCCEE1537E0}">
      <dgm:prSet/>
      <dgm:spPr/>
      <dgm:t>
        <a:bodyPr/>
        <a:lstStyle/>
        <a:p>
          <a:endParaRPr lang="en-US"/>
        </a:p>
      </dgm:t>
    </dgm:pt>
    <dgm:pt modelId="{4FD3B720-975B-4A9C-92DD-69CAF8596650}" type="pres">
      <dgm:prSet presAssocID="{542C6B01-DF04-4D32-AAEF-AEBD9EE34A35}" presName="linearFlow" presStyleCnt="0">
        <dgm:presLayoutVars>
          <dgm:dir/>
          <dgm:animLvl val="lvl"/>
          <dgm:resizeHandles val="exact"/>
        </dgm:presLayoutVars>
      </dgm:prSet>
      <dgm:spPr/>
    </dgm:pt>
    <dgm:pt modelId="{C3D06C23-DDAD-49DD-8776-9BEFCC59FBF2}" type="pres">
      <dgm:prSet presAssocID="{B48C63A7-4E84-47A9-9690-C76D55C49337}" presName="composite" presStyleCnt="0"/>
      <dgm:spPr/>
    </dgm:pt>
    <dgm:pt modelId="{95B6DB44-D87A-4407-948E-831DAB3B8EDB}" type="pres">
      <dgm:prSet presAssocID="{B48C63A7-4E84-47A9-9690-C76D55C4933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A8A188D-247F-478E-9B55-10F4DAA20926}" type="pres">
      <dgm:prSet presAssocID="{B48C63A7-4E84-47A9-9690-C76D55C49337}" presName="descendantText" presStyleLbl="alignAcc1" presStyleIdx="0" presStyleCnt="3">
        <dgm:presLayoutVars>
          <dgm:bulletEnabled val="1"/>
        </dgm:presLayoutVars>
      </dgm:prSet>
      <dgm:spPr/>
    </dgm:pt>
    <dgm:pt modelId="{ED627137-CBEC-48A6-B28F-E1F14884BF6C}" type="pres">
      <dgm:prSet presAssocID="{FA2A7F61-B51B-410C-97B3-74A576E1C690}" presName="sp" presStyleCnt="0"/>
      <dgm:spPr/>
    </dgm:pt>
    <dgm:pt modelId="{243E2ACA-DEE8-43A6-86E3-DA3803A7148B}" type="pres">
      <dgm:prSet presAssocID="{69CF453D-7C16-4B75-807A-E6BD51598887}" presName="composite" presStyleCnt="0"/>
      <dgm:spPr/>
    </dgm:pt>
    <dgm:pt modelId="{6D51E5F2-9A60-4F7E-BA89-FD3F7FD06E8D}" type="pres">
      <dgm:prSet presAssocID="{69CF453D-7C16-4B75-807A-E6BD5159888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DB10EDF-7242-4459-986D-29CB17DF1643}" type="pres">
      <dgm:prSet presAssocID="{69CF453D-7C16-4B75-807A-E6BD51598887}" presName="descendantText" presStyleLbl="alignAcc1" presStyleIdx="1" presStyleCnt="3">
        <dgm:presLayoutVars>
          <dgm:bulletEnabled val="1"/>
        </dgm:presLayoutVars>
      </dgm:prSet>
      <dgm:spPr/>
    </dgm:pt>
    <dgm:pt modelId="{88226F1D-4F27-443C-BFFE-3D8F5CBF2993}" type="pres">
      <dgm:prSet presAssocID="{16DFB45B-E956-47CF-8543-718D8E88B571}" presName="sp" presStyleCnt="0"/>
      <dgm:spPr/>
    </dgm:pt>
    <dgm:pt modelId="{E14009E5-84F0-4C96-B90B-1828ECD69727}" type="pres">
      <dgm:prSet presAssocID="{EF470C84-C04B-4E73-9C77-E2FA6A25E4FE}" presName="composite" presStyleCnt="0"/>
      <dgm:spPr/>
    </dgm:pt>
    <dgm:pt modelId="{DA57F465-5D4C-43D2-8183-177EF4DF7412}" type="pres">
      <dgm:prSet presAssocID="{EF470C84-C04B-4E73-9C77-E2FA6A25E4F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BD1320DF-F0AA-48C6-BE04-BD5482DD8C19}" type="pres">
      <dgm:prSet presAssocID="{EF470C84-C04B-4E73-9C77-E2FA6A25E4F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9627D06-FDFD-475B-ABA5-8DBF5B87C967}" type="presOf" srcId="{06ED138C-58C6-44F9-82AF-6F85D1331E65}" destId="{BD1320DF-F0AA-48C6-BE04-BD5482DD8C19}" srcOrd="0" destOrd="0" presId="urn:microsoft.com/office/officeart/2005/8/layout/chevron2"/>
    <dgm:cxn modelId="{C8BB060C-2015-43C8-BC01-42290A04553D}" type="presOf" srcId="{EF470C84-C04B-4E73-9C77-E2FA6A25E4FE}" destId="{DA57F465-5D4C-43D2-8183-177EF4DF7412}" srcOrd="0" destOrd="0" presId="urn:microsoft.com/office/officeart/2005/8/layout/chevron2"/>
    <dgm:cxn modelId="{36DAA211-B742-436C-AEBD-5B676E4CE6A0}" type="presOf" srcId="{B48C63A7-4E84-47A9-9690-C76D55C49337}" destId="{95B6DB44-D87A-4407-948E-831DAB3B8EDB}" srcOrd="0" destOrd="0" presId="urn:microsoft.com/office/officeart/2005/8/layout/chevron2"/>
    <dgm:cxn modelId="{B65EAB14-5D05-4017-915F-7F3DBC80DE82}" type="presOf" srcId="{4B6C2369-3B5C-4095-B8C5-7B49BA831108}" destId="{FDB10EDF-7242-4459-986D-29CB17DF1643}" srcOrd="0" destOrd="1" presId="urn:microsoft.com/office/officeart/2005/8/layout/chevron2"/>
    <dgm:cxn modelId="{96B3D53F-3304-4C69-A59A-A5B697932FF1}" srcId="{69CF453D-7C16-4B75-807A-E6BD51598887}" destId="{4B6C2369-3B5C-4095-B8C5-7B49BA831108}" srcOrd="1" destOrd="0" parTransId="{B6B85490-C59C-44E2-AD67-7BA760ADDF3E}" sibTransId="{48D63B6A-7401-4219-B83D-ECD534C6219A}"/>
    <dgm:cxn modelId="{A2CF4062-D1A6-45A6-932A-6CCCEE1537E0}" srcId="{EF470C84-C04B-4E73-9C77-E2FA6A25E4FE}" destId="{83DD5CD0-B197-4814-8CA5-5CB225329D1C}" srcOrd="1" destOrd="0" parTransId="{85E6168B-56B6-4E41-9263-F365A295A7E9}" sibTransId="{6C36350C-DB6B-4279-BB02-D0DCBBA490FF}"/>
    <dgm:cxn modelId="{BD5CC449-1CAE-43B1-A55E-F4F040D1BBF7}" srcId="{69CF453D-7C16-4B75-807A-E6BD51598887}" destId="{B3463A98-047C-4E9E-991E-706C8F8BEA6B}" srcOrd="0" destOrd="0" parTransId="{BFECB163-3E4F-424B-A2AE-404F53E4549F}" sibTransId="{2294D3FE-7C73-47D1-A3C3-9161E2AB61D4}"/>
    <dgm:cxn modelId="{5813DD6A-6ACA-465A-B4FC-8D71314FF2B9}" type="presOf" srcId="{69CF453D-7C16-4B75-807A-E6BD51598887}" destId="{6D51E5F2-9A60-4F7E-BA89-FD3F7FD06E8D}" srcOrd="0" destOrd="0" presId="urn:microsoft.com/office/officeart/2005/8/layout/chevron2"/>
    <dgm:cxn modelId="{10D3B56F-B7CD-4DD0-A6F5-D3CCAC5D8D06}" srcId="{542C6B01-DF04-4D32-AAEF-AEBD9EE34A35}" destId="{69CF453D-7C16-4B75-807A-E6BD51598887}" srcOrd="1" destOrd="0" parTransId="{557F2743-97D6-4259-90DE-3C1159900C50}" sibTransId="{16DFB45B-E956-47CF-8543-718D8E88B571}"/>
    <dgm:cxn modelId="{2BB6017F-AC74-436C-999F-0A5EBED5D103}" srcId="{EF470C84-C04B-4E73-9C77-E2FA6A25E4FE}" destId="{06ED138C-58C6-44F9-82AF-6F85D1331E65}" srcOrd="0" destOrd="0" parTransId="{9BD41D0B-3E6A-4ABD-AF18-D91B41198801}" sibTransId="{10E8D001-90C4-49EA-993E-2F22F1606F15}"/>
    <dgm:cxn modelId="{74783580-474F-457A-8E46-FB47811B2235}" srcId="{B48C63A7-4E84-47A9-9690-C76D55C49337}" destId="{6D42310C-50D4-4C07-B7C8-DABB6D787DEE}" srcOrd="0" destOrd="0" parTransId="{29245AC1-30AF-41E0-91A2-E27FF08DEF91}" sibTransId="{11B88E05-A9D4-4E38-A653-7CB878B7392A}"/>
    <dgm:cxn modelId="{7932E48E-B35B-4636-BB51-427F77E972F0}" type="presOf" srcId="{6D42310C-50D4-4C07-B7C8-DABB6D787DEE}" destId="{1A8A188D-247F-478E-9B55-10F4DAA20926}" srcOrd="0" destOrd="0" presId="urn:microsoft.com/office/officeart/2005/8/layout/chevron2"/>
    <dgm:cxn modelId="{C0F77A9E-A873-4368-B6B6-5C87A277109D}" srcId="{542C6B01-DF04-4D32-AAEF-AEBD9EE34A35}" destId="{B48C63A7-4E84-47A9-9690-C76D55C49337}" srcOrd="0" destOrd="0" parTransId="{6F245140-AEB1-4E3A-B472-D5668F38B53E}" sibTransId="{FA2A7F61-B51B-410C-97B3-74A576E1C690}"/>
    <dgm:cxn modelId="{76C759D8-705A-4F18-9B00-F24E56075F2E}" type="presOf" srcId="{B3463A98-047C-4E9E-991E-706C8F8BEA6B}" destId="{FDB10EDF-7242-4459-986D-29CB17DF1643}" srcOrd="0" destOrd="0" presId="urn:microsoft.com/office/officeart/2005/8/layout/chevron2"/>
    <dgm:cxn modelId="{097FE2ED-7061-4D81-8E26-19A531325C82}" type="presOf" srcId="{542C6B01-DF04-4D32-AAEF-AEBD9EE34A35}" destId="{4FD3B720-975B-4A9C-92DD-69CAF8596650}" srcOrd="0" destOrd="0" presId="urn:microsoft.com/office/officeart/2005/8/layout/chevron2"/>
    <dgm:cxn modelId="{067766F1-66B7-4C92-A0E2-F8A8C13AEEFC}" type="presOf" srcId="{83DD5CD0-B197-4814-8CA5-5CB225329D1C}" destId="{BD1320DF-F0AA-48C6-BE04-BD5482DD8C19}" srcOrd="0" destOrd="1" presId="urn:microsoft.com/office/officeart/2005/8/layout/chevron2"/>
    <dgm:cxn modelId="{529D78F4-7EFB-4B40-8B43-6B32D1577224}" srcId="{542C6B01-DF04-4D32-AAEF-AEBD9EE34A35}" destId="{EF470C84-C04B-4E73-9C77-E2FA6A25E4FE}" srcOrd="2" destOrd="0" parTransId="{E941B6D2-2327-40AE-82FE-2AAA7BD0A201}" sibTransId="{A944ED13-A6F6-49D1-A78D-17B366088065}"/>
    <dgm:cxn modelId="{E2623EE8-EC92-46A1-9B15-EF63B8C28655}" type="presParOf" srcId="{4FD3B720-975B-4A9C-92DD-69CAF8596650}" destId="{C3D06C23-DDAD-49DD-8776-9BEFCC59FBF2}" srcOrd="0" destOrd="0" presId="urn:microsoft.com/office/officeart/2005/8/layout/chevron2"/>
    <dgm:cxn modelId="{FC29C3D9-04C0-45E5-BE17-DE55BF653FA2}" type="presParOf" srcId="{C3D06C23-DDAD-49DD-8776-9BEFCC59FBF2}" destId="{95B6DB44-D87A-4407-948E-831DAB3B8EDB}" srcOrd="0" destOrd="0" presId="urn:microsoft.com/office/officeart/2005/8/layout/chevron2"/>
    <dgm:cxn modelId="{1F7BABAF-791E-4C26-82B4-1934B43088FA}" type="presParOf" srcId="{C3D06C23-DDAD-49DD-8776-9BEFCC59FBF2}" destId="{1A8A188D-247F-478E-9B55-10F4DAA20926}" srcOrd="1" destOrd="0" presId="urn:microsoft.com/office/officeart/2005/8/layout/chevron2"/>
    <dgm:cxn modelId="{C249FE53-E0DE-4FAE-8FE1-305C0DAFE39D}" type="presParOf" srcId="{4FD3B720-975B-4A9C-92DD-69CAF8596650}" destId="{ED627137-CBEC-48A6-B28F-E1F14884BF6C}" srcOrd="1" destOrd="0" presId="urn:microsoft.com/office/officeart/2005/8/layout/chevron2"/>
    <dgm:cxn modelId="{A93C605E-4BBA-43D8-9256-F3E40C11C506}" type="presParOf" srcId="{4FD3B720-975B-4A9C-92DD-69CAF8596650}" destId="{243E2ACA-DEE8-43A6-86E3-DA3803A7148B}" srcOrd="2" destOrd="0" presId="urn:microsoft.com/office/officeart/2005/8/layout/chevron2"/>
    <dgm:cxn modelId="{0EA40FC5-DF74-4E22-B71D-CFE313D1AE98}" type="presParOf" srcId="{243E2ACA-DEE8-43A6-86E3-DA3803A7148B}" destId="{6D51E5F2-9A60-4F7E-BA89-FD3F7FD06E8D}" srcOrd="0" destOrd="0" presId="urn:microsoft.com/office/officeart/2005/8/layout/chevron2"/>
    <dgm:cxn modelId="{9FCFC0AD-0AB8-460A-AD14-A7EE26B76D6B}" type="presParOf" srcId="{243E2ACA-DEE8-43A6-86E3-DA3803A7148B}" destId="{FDB10EDF-7242-4459-986D-29CB17DF1643}" srcOrd="1" destOrd="0" presId="urn:microsoft.com/office/officeart/2005/8/layout/chevron2"/>
    <dgm:cxn modelId="{F0BD2A14-5D55-4BA0-B8EC-B2A538B3FC36}" type="presParOf" srcId="{4FD3B720-975B-4A9C-92DD-69CAF8596650}" destId="{88226F1D-4F27-443C-BFFE-3D8F5CBF2993}" srcOrd="3" destOrd="0" presId="urn:microsoft.com/office/officeart/2005/8/layout/chevron2"/>
    <dgm:cxn modelId="{51A5D04F-FB1B-42B9-87B9-390F2F57150D}" type="presParOf" srcId="{4FD3B720-975B-4A9C-92DD-69CAF8596650}" destId="{E14009E5-84F0-4C96-B90B-1828ECD69727}" srcOrd="4" destOrd="0" presId="urn:microsoft.com/office/officeart/2005/8/layout/chevron2"/>
    <dgm:cxn modelId="{A41520A6-4F2D-4743-AFFC-D0B8D933E647}" type="presParOf" srcId="{E14009E5-84F0-4C96-B90B-1828ECD69727}" destId="{DA57F465-5D4C-43D2-8183-177EF4DF7412}" srcOrd="0" destOrd="0" presId="urn:microsoft.com/office/officeart/2005/8/layout/chevron2"/>
    <dgm:cxn modelId="{87908F5F-FADD-48D6-AFD1-57AC56B1F0EC}" type="presParOf" srcId="{E14009E5-84F0-4C96-B90B-1828ECD69727}" destId="{BD1320DF-F0AA-48C6-BE04-BD5482DD8C1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852B1-98E2-4C1C-95EC-3E4BA4CAEE51}">
      <dsp:nvSpPr>
        <dsp:cNvPr id="0" name=""/>
        <dsp:cNvSpPr/>
      </dsp:nvSpPr>
      <dsp:spPr>
        <a:xfrm>
          <a:off x="3958930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DDF119-066E-4D8C-9D71-DEEC61FB46D3}">
      <dsp:nvSpPr>
        <dsp:cNvPr id="0" name=""/>
        <dsp:cNvSpPr/>
      </dsp:nvSpPr>
      <dsp:spPr>
        <a:xfrm>
          <a:off x="2467240" y="1609672"/>
          <a:ext cx="881379" cy="7107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0740"/>
              </a:lnTo>
              <a:lnTo>
                <a:pt x="881379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C799C5-7A61-4148-896E-899D24B4D11E}">
      <dsp:nvSpPr>
        <dsp:cNvPr id="0" name=""/>
        <dsp:cNvSpPr/>
      </dsp:nvSpPr>
      <dsp:spPr>
        <a:xfrm>
          <a:off x="1370228" y="2706684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22E374-610B-4AA1-B959-C78767FA419D}">
      <dsp:nvSpPr>
        <dsp:cNvPr id="0" name=""/>
        <dsp:cNvSpPr/>
      </dsp:nvSpPr>
      <dsp:spPr>
        <a:xfrm>
          <a:off x="2305006" y="1609672"/>
          <a:ext cx="162234" cy="710740"/>
        </a:xfrm>
        <a:custGeom>
          <a:avLst/>
          <a:gdLst/>
          <a:ahLst/>
          <a:cxnLst/>
          <a:rect l="0" t="0" r="0" b="0"/>
          <a:pathLst>
            <a:path>
              <a:moveTo>
                <a:pt x="162234" y="0"/>
              </a:moveTo>
              <a:lnTo>
                <a:pt x="162234" y="710740"/>
              </a:lnTo>
              <a:lnTo>
                <a:pt x="0" y="7107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5FC75-D195-4EF2-B9E8-A36F3D516F7E}">
      <dsp:nvSpPr>
        <dsp:cNvPr id="0" name=""/>
        <dsp:cNvSpPr/>
      </dsp:nvSpPr>
      <dsp:spPr>
        <a:xfrm>
          <a:off x="1694696" y="837128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Map Unit / Polygon</a:t>
          </a:r>
          <a:r>
            <a:rPr lang="en-US" sz="1700" kern="1200" dirty="0"/>
            <a:t> (Sums, Totals)</a:t>
          </a:r>
        </a:p>
      </dsp:txBody>
      <dsp:txXfrm>
        <a:off x="1694696" y="837128"/>
        <a:ext cx="1545087" cy="772543"/>
      </dsp:txXfrm>
    </dsp:sp>
    <dsp:sp modelId="{437F6D4A-5B67-418C-85BE-668CFE525800}">
      <dsp:nvSpPr>
        <dsp:cNvPr id="0" name=""/>
        <dsp:cNvSpPr/>
      </dsp:nvSpPr>
      <dsp:spPr>
        <a:xfrm>
          <a:off x="759918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759918" y="1934141"/>
        <a:ext cx="1545087" cy="772543"/>
      </dsp:txXfrm>
    </dsp:sp>
    <dsp:sp modelId="{2B5CADE9-695C-425A-8629-4574F7EF2E56}">
      <dsp:nvSpPr>
        <dsp:cNvPr id="0" name=""/>
        <dsp:cNvSpPr/>
      </dsp:nvSpPr>
      <dsp:spPr>
        <a:xfrm>
          <a:off x="180371" y="3031153"/>
          <a:ext cx="1189856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180371" y="3031153"/>
        <a:ext cx="1189856" cy="772543"/>
      </dsp:txXfrm>
    </dsp:sp>
    <dsp:sp modelId="{84A547C3-C3D5-49DE-95FA-5FAC7BAEFDCF}">
      <dsp:nvSpPr>
        <dsp:cNvPr id="0" name=""/>
        <dsp:cNvSpPr/>
      </dsp:nvSpPr>
      <dsp:spPr>
        <a:xfrm>
          <a:off x="3348620" y="1934141"/>
          <a:ext cx="1545087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Component</a:t>
          </a:r>
          <a:r>
            <a:rPr lang="en-US" sz="1700" kern="1200" dirty="0"/>
            <a:t> (%)</a:t>
          </a:r>
        </a:p>
      </dsp:txBody>
      <dsp:txXfrm>
        <a:off x="3348620" y="1934141"/>
        <a:ext cx="1545087" cy="772543"/>
      </dsp:txXfrm>
    </dsp:sp>
    <dsp:sp modelId="{677F11EC-1CD8-4FC0-8E08-D7E35F6FE809}">
      <dsp:nvSpPr>
        <dsp:cNvPr id="0" name=""/>
        <dsp:cNvSpPr/>
      </dsp:nvSpPr>
      <dsp:spPr>
        <a:xfrm>
          <a:off x="2845107" y="3031153"/>
          <a:ext cx="1113822" cy="7725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Horizons</a:t>
          </a:r>
          <a:r>
            <a:rPr lang="en-US" sz="1700" kern="1200" dirty="0"/>
            <a:t> (L, RV, H)</a:t>
          </a:r>
        </a:p>
      </dsp:txBody>
      <dsp:txXfrm>
        <a:off x="2845107" y="3031153"/>
        <a:ext cx="1113822" cy="7725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B6DB44-D87A-4407-948E-831DAB3B8EDB}">
      <dsp:nvSpPr>
        <dsp:cNvPr id="0" name=""/>
        <dsp:cNvSpPr/>
      </dsp:nvSpPr>
      <dsp:spPr>
        <a:xfrm rot="5400000">
          <a:off x="-244687" y="245881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Horizons</a:t>
          </a:r>
        </a:p>
      </dsp:txBody>
      <dsp:txXfrm rot="-5400000">
        <a:off x="1" y="572130"/>
        <a:ext cx="1141874" cy="489375"/>
      </dsp:txXfrm>
    </dsp:sp>
    <dsp:sp modelId="{1A8A188D-247F-478E-9B55-10F4DAA20926}">
      <dsp:nvSpPr>
        <dsp:cNvPr id="0" name=""/>
        <dsp:cNvSpPr/>
      </dsp:nvSpPr>
      <dsp:spPr>
        <a:xfrm rot="5400000">
          <a:off x="5732762" y="-4589693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Segment/Slice Depth Intervals</a:t>
          </a:r>
        </a:p>
      </dsp:txBody>
      <dsp:txXfrm rot="-5400000">
        <a:off x="1141875" y="52954"/>
        <a:ext cx="10190327" cy="956792"/>
      </dsp:txXfrm>
    </dsp:sp>
    <dsp:sp modelId="{6D51E5F2-9A60-4F7E-BA89-FD3F7FD06E8D}">
      <dsp:nvSpPr>
        <dsp:cNvPr id="0" name=""/>
        <dsp:cNvSpPr/>
      </dsp:nvSpPr>
      <dsp:spPr>
        <a:xfrm rot="5400000">
          <a:off x="-244687" y="1683312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Component</a:t>
          </a:r>
        </a:p>
      </dsp:txBody>
      <dsp:txXfrm rot="-5400000">
        <a:off x="1" y="2009561"/>
        <a:ext cx="1141874" cy="489375"/>
      </dsp:txXfrm>
    </dsp:sp>
    <dsp:sp modelId="{FDB10EDF-7242-4459-986D-29CB17DF1643}">
      <dsp:nvSpPr>
        <dsp:cNvPr id="0" name=""/>
        <dsp:cNvSpPr/>
      </dsp:nvSpPr>
      <dsp:spPr>
        <a:xfrm rot="5400000">
          <a:off x="5732762" y="-3152262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Depth Intervals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Horizon Thickness (cm)</a:t>
          </a:r>
        </a:p>
      </dsp:txBody>
      <dsp:txXfrm rot="-5400000">
        <a:off x="1141875" y="1490385"/>
        <a:ext cx="10190327" cy="956792"/>
      </dsp:txXfrm>
    </dsp:sp>
    <dsp:sp modelId="{DA57F465-5D4C-43D2-8183-177EF4DF7412}">
      <dsp:nvSpPr>
        <dsp:cNvPr id="0" name=""/>
        <dsp:cNvSpPr/>
      </dsp:nvSpPr>
      <dsp:spPr>
        <a:xfrm rot="5400000">
          <a:off x="-244687" y="3120744"/>
          <a:ext cx="1631249" cy="11418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Map Unit</a:t>
          </a:r>
        </a:p>
      </dsp:txBody>
      <dsp:txXfrm rot="-5400000">
        <a:off x="1" y="3446993"/>
        <a:ext cx="1141874" cy="489375"/>
      </dsp:txXfrm>
    </dsp:sp>
    <dsp:sp modelId="{BD1320DF-F0AA-48C6-BE04-BD5482DD8C19}">
      <dsp:nvSpPr>
        <dsp:cNvPr id="0" name=""/>
        <dsp:cNvSpPr/>
      </dsp:nvSpPr>
      <dsp:spPr>
        <a:xfrm rot="5400000">
          <a:off x="5732762" y="-1714830"/>
          <a:ext cx="1060312" cy="1024208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19050" rIns="19050" bIns="19050" numCol="1" spcCol="1270" anchor="ctr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Aggregate Component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 dirty="0"/>
            <a:t>Weight by Component Composition (%)</a:t>
          </a:r>
        </a:p>
      </dsp:txBody>
      <dsp:txXfrm rot="-5400000">
        <a:off x="1141875" y="2927817"/>
        <a:ext cx="10190327" cy="956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5:37:35.435"/>
    </inkml:context>
    <inkml:brush xml:id="br0">
      <inkml:brushProperty name="width" value="0.00353" units="cm"/>
      <inkml:brushProperty name="height" value="0.00353" units="cm"/>
      <inkml:brushProperty name="color" value="#FFFFFF"/>
    </inkml:brush>
  </inkml:definitions>
  <inkml:trace contextRef="#ctx0" brushRef="#br0">1 0 24575,'5'0'0,"-1"1"0,1 0 0,0 0 0,-1 0 0,1 0 0,0 1 0,-1 0 0,0 0 0,7 4 0,38 27 0,-23-14 0,0 1 0,0 1 0,-1 2 0,39 45 0,-3-3 0,-50-52 0,-1-1 0,-1 2 0,0-1 0,0 1 0,-2 1 0,0-1 0,6 19 0,2 1 0,1 11 0,-14-36 0,1 0 0,0-1 0,0 0 0,0 0 0,1 0 0,1 0 0,-1 0 0,1-1 0,7 9 0,6 3 0,25 35 0,-28-33 0,33 34 0,-26-31 0,-1 2 0,-1 0 0,-1 1 0,23 44 0,-9-15 0,-24-37 0,0 0 0,-1 1 0,0 0 0,5 26 0,9 26 0,-1 0 0,-18-56 0,1 1 0,1-1 0,1 0 0,11 22 0,57 116 0,-36-82 0,-25-44 0,2-1 0,0 0 0,2-1 0,1-1 0,29 33 0,-37-49 0,13 15 0,1-2 0,1 0 0,30 19 0,132 65 0,-43-26 0,-135-74 0,0 1 0,-1-1 0,0 1 0,0 1 0,0 0 0,-1 0 0,12 17 0,0 5 0,16 36 0,-11-20 0,-16-28 0,13 37 0,5 10 0,-13-35 0,-2 0 0,12 48 0,-13-42 0,18 45 0,-21-63 0,-1 1 0,-1-1 0,0 1 0,-2 0 0,0 0 0,-1 0 0,-1 0 0,0 1 0,-5 35 0,2-47 0,0-1 0,0 1 0,0-1 0,-1 1 0,0-1 0,-1 0 0,1 0 0,-1-1 0,-1 1 0,1-1 0,-1 0 0,0 0 0,-8 7 0,0-1 0,-1 0 0,0-1 0,-1 0 0,-25 13 0,-99 34 0,107-44 0,0-2 0,-49 13 0,-4 1 0,40-13 0,-84 15 0,90-22 0,1 1 0,1 3 0,-55 20 0,90-29 0,-36 15 0,-51 31 0,77-40 0,4-2 0,0-1 0,1 1 0,-1 1 0,1-1 0,1 1 0,-1 1 0,-6 8 0,-4 5 0,-1-1 0,-21 19 0,23-24 0,0 1 0,1 1 0,1 0 0,-13 19 0,17-17 0,1 0 0,0 1 0,1 0 0,1 0 0,1 0 0,1 1 0,1 0 0,-3 24 0,2 22 0,3 77 0,3-98 0,0-24 0,1-1 0,1 1 0,1-1 0,0 0 0,12 28 0,44 95 0,-57-136 0,45 100 0,-16-52 0,-26-46 0,0-1 0,0 1 0,-1 0 0,-1 1 0,0-1 0,6 20 0,-7-17 0,-1 0 0,0 0 0,-1 0 0,0 0 0,-1 0 0,-2 19 0,1-27 0,0 1 0,0-1 0,0 1 0,-1-1 0,1 1 0,-1-1 0,0 0 0,-1 0 0,1 0 0,-1 0 0,1 0 0,-1-1 0,0 1 0,-1-1 0,1 0 0,0 0 0,-1 0 0,0 0 0,-6 3 0,-131 69 0,129-68 0,0 1 0,0 1 0,1 0 0,-12 13 0,-6 3 0,-28 15 0,55-36-1365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1T19:46:05.90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24575,'13'1'0,"-1"1"0,1 1 0,0 0 0,-1 0 0,0 1 0,1 1 0,-2 0 0,23 13 0,-8-5 0,454 278 0,-432-260 0,285 172 0,-144-97 0,-130-74 0,49 14 0,-27-13 0,263 127 0,-272-129 0,122 61 0,37 25 0,-83-54 0,20 10 0,-117-49 0,65 22 0,28 11 0,-116-41 0,49 35 0,11 6 0,94 42 0,24 17 0,-182-101 0,-1 0 0,0 1 0,-1 1 0,34 34 0,15 12 0,3 1 0,71 80 0,-86-83 0,28 22 0,48 52 0,-100-95 0,-16-21 0,-1 1 0,28 43 0,-8-2 0,75 92 0,-104-143 0,-1 1 0,0-1 0,0 2 0,-1-1 0,-1 1 0,0 0 0,0 0 0,-2 1 0,1-1 0,-1 1 0,4 26 0,-8-31-97,0 0-1,1 0 1,0 0-1,0-1 1,1 1-1,0 0 1,1-1-1,0 0 1,0 1-1,0-1 1,1 0-1,0-1 0,6 9 1,0-5-6729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60EC-E68F-4179-B210-C7A0BEC118CB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BD091-4092-4F28-8EE7-CA2A94FFB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87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4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slices are self weighting.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8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BD091-4092-4F28-8EE7-CA2A94FFB2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_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6AD0AA8-E444-47EF-89E5-736BB9B92D2D}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97CE488-345B-4087-B356-7841365FD68C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3A83115-0EE0-4DD7-9EE2-BAE89C704D0C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6266056-6F28-4FC4-A607-F9B804CA0388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Picture Placeholder 1">
            <a:extLst>
              <a:ext uri="{FF2B5EF4-FFF2-40B4-BE49-F238E27FC236}">
                <a16:creationId xmlns:a16="http://schemas.microsoft.com/office/drawing/2014/main" id="{C97D9E10-36DF-43A3-9452-DE4CDD54F6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1255713"/>
            <a:ext cx="6032500" cy="41132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CE8192B-B4FF-4B3E-A295-05E256A8B9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4" y="1255271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095BC4A1-8F6A-474B-A40F-E9BC331AA98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4" y="1255714"/>
            <a:ext cx="2871936" cy="204727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FB2332BB-BA4A-47D7-A477-91535F93F4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4" y="3495283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89B2D9-B0F5-4CEB-8BA0-950F9B843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D9A527-BAED-61BF-6E91-7A7A549C0D5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1" y="5726434"/>
            <a:ext cx="7071356" cy="8398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542030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y Rectangle">
            <a:extLst>
              <a:ext uri="{FF2B5EF4-FFF2-40B4-BE49-F238E27FC236}">
                <a16:creationId xmlns:a16="http://schemas.microsoft.com/office/drawing/2014/main" id="{79F3FA21-32DA-4C38-8299-88FEFA2C3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255271"/>
            <a:ext cx="6032876" cy="411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B824948-7DE2-41F5-BE27-87349BE01F0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09014" y="1255275"/>
            <a:ext cx="5530431" cy="411420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108000"/>
              </a:lnSpc>
              <a:buNone/>
              <a:defRPr sz="32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Long Title or Section Divider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8A70739-026E-4B9F-A8C5-8058205D0AA7}"/>
              </a:ext>
            </a:extLst>
          </p:cNvPr>
          <p:cNvSpPr/>
          <p:nvPr userDrawn="1"/>
        </p:nvSpPr>
        <p:spPr>
          <a:xfrm>
            <a:off x="6225174" y="1255271"/>
            <a:ext cx="290259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E393653-42EA-4CD1-9134-AC75DD79569F}"/>
              </a:ext>
            </a:extLst>
          </p:cNvPr>
          <p:cNvSpPr/>
          <p:nvPr userDrawn="1"/>
        </p:nvSpPr>
        <p:spPr>
          <a:xfrm>
            <a:off x="9320064" y="1255271"/>
            <a:ext cx="2871936" cy="2047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0B14B5B-CD68-4361-95C8-B6A835F8AE1F}"/>
              </a:ext>
            </a:extLst>
          </p:cNvPr>
          <p:cNvSpPr/>
          <p:nvPr userDrawn="1"/>
        </p:nvSpPr>
        <p:spPr>
          <a:xfrm>
            <a:off x="6225172" y="3495279"/>
            <a:ext cx="5966829" cy="1874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BE80AC0F-1710-4D52-A7E0-538CAA25D9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5175" y="1255826"/>
            <a:ext cx="2902596" cy="2047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BE77A1B9-A512-4501-9DAF-EB9FFE6E56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20065" y="1256273"/>
            <a:ext cx="2871936" cy="204727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9D1462A7-C7E4-4DFA-80F9-708DEE0430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5175" y="3495838"/>
            <a:ext cx="5966828" cy="18736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E09703A-B874-4DB3-A2C0-A8F18302F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F2A1C92-BED5-4889-350B-664F5E52DD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1168" y="832104"/>
            <a:ext cx="10515600" cy="62905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4000" b="1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27EC78-0DDB-B2DE-0DC4-8DABA1A1D21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11384280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9241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E023135A-9DBD-43D4-B78B-218E551081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2" name="Picture Rectangle">
            <a:extLst>
              <a:ext uri="{FF2B5EF4-FFF2-40B4-BE49-F238E27FC236}">
                <a16:creationId xmlns:a16="http://schemas.microsoft.com/office/drawing/2014/main" id="{EF9F4156-6790-4E80-9424-B88EF82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5219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D9421300-9FF3-4C26-A673-97FEA084763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76123" y="914400"/>
            <a:ext cx="2311079" cy="52196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60155-703B-836F-6108-5BC2E11B03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4841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2B434D1E-5311-4884-AA47-BBA361918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0" name="Picture Rectangle 1">
            <a:extLst>
              <a:ext uri="{FF2B5EF4-FFF2-40B4-BE49-F238E27FC236}">
                <a16:creationId xmlns:a16="http://schemas.microsoft.com/office/drawing/2014/main" id="{7858EC9A-293D-4DC4-8D17-1C7CD6AB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0"/>
            <a:ext cx="2311079" cy="25090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A7B37783-ECCB-4CEC-8DEF-782C6EDEE5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6123" y="914399"/>
            <a:ext cx="2311079" cy="2509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9" name="Picture Rectangle 2">
            <a:extLst>
              <a:ext uri="{FF2B5EF4-FFF2-40B4-BE49-F238E27FC236}">
                <a16:creationId xmlns:a16="http://schemas.microsoft.com/office/drawing/2014/main" id="{9F74EC4E-08ED-4D5B-88C8-B35C6C457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3615163"/>
            <a:ext cx="2311079" cy="25189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3" y="3615163"/>
            <a:ext cx="2311079" cy="251894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325A6-7B98-FADE-D434-B6A2DB8AD5A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2920" y="1627632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02727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12E01219-4F6B-4A10-ACAC-FC1373C476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6778" y="832704"/>
            <a:ext cx="8733092" cy="5310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16" name="Picture Rectangle 1">
            <a:extLst>
              <a:ext uri="{FF2B5EF4-FFF2-40B4-BE49-F238E27FC236}">
                <a16:creationId xmlns:a16="http://schemas.microsoft.com/office/drawing/2014/main" id="{B56D0C75-5B98-46DE-9CDE-7848C98BC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914401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Picture Placeholder 1">
            <a:extLst>
              <a:ext uri="{FF2B5EF4-FFF2-40B4-BE49-F238E27FC236}">
                <a16:creationId xmlns:a16="http://schemas.microsoft.com/office/drawing/2014/main" id="{FA3DE705-66A6-4139-B2DC-D25F0EB45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76120" y="914402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Rectangle 2">
            <a:extLst>
              <a:ext uri="{FF2B5EF4-FFF2-40B4-BE49-F238E27FC236}">
                <a16:creationId xmlns:a16="http://schemas.microsoft.com/office/drawing/2014/main" id="{175A8299-EC36-407A-A79D-E8F21B491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2717078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ECA84048-8C0E-492C-AC5F-197EB1BEC3C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76120" y="2713661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Rectangle 3">
            <a:extLst>
              <a:ext uri="{FF2B5EF4-FFF2-40B4-BE49-F238E27FC236}">
                <a16:creationId xmlns:a16="http://schemas.microsoft.com/office/drawing/2014/main" id="{2A4E731A-EF94-4BF9-B8A8-ACC176498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76123" y="4523169"/>
            <a:ext cx="2311079" cy="16109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C1CFA84E-19F1-45F4-93A1-15252D4AA15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76119" y="4524876"/>
            <a:ext cx="2311077" cy="160751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B9254-8570-FDC7-4F0A-578AD5E8027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502920" y="1630363"/>
            <a:ext cx="8421624" cy="4507992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1pPr>
            <a:lvl2pPr marL="685783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2pPr>
            <a:lvl3pPr marL="1142971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3pPr>
            <a:lvl4pPr marL="1600160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4pPr>
            <a:lvl5pPr marL="2057349" indent="-228594">
              <a:lnSpc>
                <a:spcPct val="108000"/>
              </a:lnSpc>
              <a:buClr>
                <a:schemeClr val="accent1"/>
              </a:buClr>
              <a:buFont typeface="Wingdings" panose="05000000000000000000" pitchFamily="2" charset="2"/>
              <a:buChar char="§"/>
              <a:defRPr>
                <a:solidFill>
                  <a:schemeClr val="bg2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677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9ABA3-12E1-4F01-A17D-4C827CCCE434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A86CF-9D2B-4517-A1C1-957A5653A9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5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1060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5562153"/>
            <a:ext cx="12190476" cy="12958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5"/>
              </a:solidFill>
            </a:endParaRPr>
          </a:p>
        </p:txBody>
      </p:sp>
      <p:sp>
        <p:nvSpPr>
          <p:cNvPr id="6" name="FPAC Lockup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8" y="5839383"/>
            <a:ext cx="4490841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lang="en-US" sz="1400" b="1" spc="11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lang="en-US" sz="1400" b="1" spc="1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kern="1200" spc="91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  <a:p>
            <a:pPr algn="r"/>
            <a:endParaRPr lang="en-US" sz="1400" b="1" spc="8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endParaRPr lang="en-US" sz="12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USDA Natural Resources Conservation Service">
            <a:extLst>
              <a:ext uri="{FF2B5EF4-FFF2-40B4-BE49-F238E27FC236}">
                <a16:creationId xmlns:a16="http://schemas.microsoft.com/office/drawing/2014/main" id="{0B1C69E8-C370-43D8-81AA-AB0119E4CD3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4802" y="304804"/>
            <a:ext cx="5313687" cy="5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2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orient="horz" pos="41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ue Rectangle">
            <a:extLst>
              <a:ext uri="{FF2B5EF4-FFF2-40B4-BE49-F238E27FC236}">
                <a16:creationId xmlns:a16="http://schemas.microsoft.com/office/drawing/2014/main" id="{B09D283E-F7D5-43DA-A9E7-6E6474DF9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0"/>
            <a:ext cx="12190476" cy="6114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Grey Rectangle">
            <a:extLst>
              <a:ext uri="{FF2B5EF4-FFF2-40B4-BE49-F238E27FC236}">
                <a16:creationId xmlns:a16="http://schemas.microsoft.com/office/drawing/2014/main" id="{FBC5E9AA-A200-4DBB-BA55-E6325E4F7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26" y="6428116"/>
            <a:ext cx="12190476" cy="4307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FSA|NRCS|RMA|BC">
            <a:extLst>
              <a:ext uri="{FF2B5EF4-FFF2-40B4-BE49-F238E27FC236}">
                <a16:creationId xmlns:a16="http://schemas.microsoft.com/office/drawing/2014/main" id="{DA92B40F-55B6-4C69-A7EB-3AD64D641DAE}"/>
              </a:ext>
            </a:extLst>
          </p:cNvPr>
          <p:cNvSpPr txBox="1"/>
          <p:nvPr userDrawn="1"/>
        </p:nvSpPr>
        <p:spPr>
          <a:xfrm>
            <a:off x="7495557" y="6514440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and Plant Science Division 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srgbClr val="FFCB0B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|</a:t>
            </a:r>
            <a:r>
              <a:rPr kumimoji="0" lang="en-US" sz="1200" b="1" i="0" u="none" strike="noStrike" kern="1200" cap="none" spc="11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soils.usda.gov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FF451D-0E9A-41EB-AA9E-A3356E666B6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98789" y="152404"/>
            <a:ext cx="3016523" cy="287769"/>
          </a:xfrm>
          <a:prstGeom prst="rect">
            <a:avLst/>
          </a:prstGeom>
        </p:spPr>
      </p:pic>
      <p:sp>
        <p:nvSpPr>
          <p:cNvPr id="3" name="FSA|NRCS|RMA|BC">
            <a:extLst>
              <a:ext uri="{FF2B5EF4-FFF2-40B4-BE49-F238E27FC236}">
                <a16:creationId xmlns:a16="http://schemas.microsoft.com/office/drawing/2014/main" id="{64044178-E33B-E46C-8C0E-736ED65ED2D5}"/>
              </a:ext>
            </a:extLst>
          </p:cNvPr>
          <p:cNvSpPr txBox="1"/>
          <p:nvPr userDrawn="1"/>
        </p:nvSpPr>
        <p:spPr>
          <a:xfrm>
            <a:off x="290156" y="6503954"/>
            <a:ext cx="44908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SOIL SCIENCE AND RESOURCE ASSESSMENT</a:t>
            </a:r>
          </a:p>
        </p:txBody>
      </p:sp>
    </p:spTree>
    <p:extLst>
      <p:ext uri="{BB962C8B-B14F-4D97-AF65-F5344CB8AC3E}">
        <p14:creationId xmlns:p14="http://schemas.microsoft.com/office/powerpoint/2010/main" val="32865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11" r:id="rId2"/>
    <p:sldLayoutId id="2147483712" r:id="rId3"/>
    <p:sldLayoutId id="2147483713" r:id="rId4"/>
    <p:sldLayoutId id="2147483725" r:id="rId5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96" userDrawn="1">
          <p15:clr>
            <a:srgbClr val="F26B43"/>
          </p15:clr>
        </p15:guide>
        <p15:guide id="4" orient="horz" pos="4224" userDrawn="1">
          <p15:clr>
            <a:srgbClr val="F26B43"/>
          </p15:clr>
        </p15:guide>
        <p15:guide id="5" pos="384" userDrawn="1">
          <p15:clr>
            <a:srgbClr val="F26B43"/>
          </p15:clr>
        </p15:guide>
        <p15:guide id="6" orient="horz" pos="768" userDrawn="1">
          <p15:clr>
            <a:srgbClr val="F26B43"/>
          </p15:clr>
        </p15:guide>
        <p15:guide id="7" pos="7296" userDrawn="1">
          <p15:clr>
            <a:srgbClr val="F26B43"/>
          </p15:clr>
        </p15:guide>
        <p15:guide id="8" orient="horz" pos="3672" userDrawn="1">
          <p15:clr>
            <a:srgbClr val="F26B43"/>
          </p15:clr>
        </p15:guide>
        <p15:guide id="9" orient="horz" pos="576" userDrawn="1">
          <p15:clr>
            <a:srgbClr val="F26B43"/>
          </p15:clr>
        </p15:guide>
        <p15:guide id="10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6DAEBF-3D28-6CBB-95AD-4F0662DB7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23A74-6008-9C67-1F49-A341E50D6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81264F-3128-02A2-9009-CF76AE98E4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C5A5E-658F-4A02-B278-9162F51C67F7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4447-ED96-B8D6-2E8B-A251B1C35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8AF0B-823F-21C2-8758-9A87259D9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592AA-C5CA-465D-BD78-E26BAEB8B8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59446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36/sssaj1998.03615995006200060022x" TargetMode="External"/><Relationship Id="rId7" Type="http://schemas.openxmlformats.org/officeDocument/2006/relationships/hyperlink" Target="https://doi.org/10.2136/sssaspecpub28.c13" TargetMode="External"/><Relationship Id="rId2" Type="http://schemas.openxmlformats.org/officeDocument/2006/relationships/hyperlink" Target="https://doi.org/10.2136/sssaspecpub28.c6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2136/sssaj1997.03615995006100030020x" TargetMode="External"/><Relationship Id="rId5" Type="http://schemas.openxmlformats.org/officeDocument/2006/relationships/hyperlink" Target="https://doi.org/10.2136/sssaspecpub28.c11" TargetMode="External"/><Relationship Id="rId4" Type="http://schemas.openxmlformats.org/officeDocument/2006/relationships/hyperlink" Target="https://doi.org/10.2136/sssaj1976.03615995004000010025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usgs.gov/twri/twri4a3/" TargetMode="External"/><Relationship Id="rId2" Type="http://schemas.openxmlformats.org/officeDocument/2006/relationships/hyperlink" Target="http://socviz.co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idy-survey-r.github.io/tidy-survey-book/" TargetMode="External"/><Relationship Id="rId5" Type="http://schemas.openxmlformats.org/officeDocument/2006/relationships/hyperlink" Target="https://bookdown.org/rdpeng/exdata/" TargetMode="External"/><Relationship Id="rId4" Type="http://schemas.openxmlformats.org/officeDocument/2006/relationships/hyperlink" Target="https://www.manning.com/books/r-in-action-third-editio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pair of hands holding a green sprout in a pile of soil">
            <a:extLst>
              <a:ext uri="{FF2B5EF4-FFF2-40B4-BE49-F238E27FC236}">
                <a16:creationId xmlns:a16="http://schemas.microsoft.com/office/drawing/2014/main" id="{260902F5-A04F-CBEA-E553-B3CC41B6DB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r="42480"/>
          <a:stretch/>
        </p:blipFill>
        <p:spPr>
          <a:xfrm>
            <a:off x="0" y="1255827"/>
            <a:ext cx="6032877" cy="4113652"/>
          </a:xfrm>
        </p:spPr>
      </p:pic>
      <p:pic>
        <p:nvPicPr>
          <p:cNvPr id="5" name="Picture Placeholder 4" descr="A person dropping a solution on a soil sample outside">
            <a:extLst>
              <a:ext uri="{FF2B5EF4-FFF2-40B4-BE49-F238E27FC236}">
                <a16:creationId xmlns:a16="http://schemas.microsoft.com/office/drawing/2014/main" id="{B8E1432C-61EF-4CF9-2E5C-821EE0ECBAC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751" r="2751"/>
          <a:stretch/>
        </p:blipFill>
        <p:spPr>
          <a:xfrm>
            <a:off x="6216996" y="1261215"/>
            <a:ext cx="2902596" cy="2047712"/>
          </a:xfrm>
        </p:spPr>
      </p:pic>
      <p:pic>
        <p:nvPicPr>
          <p:cNvPr id="14" name="Picture Placeholder 13" descr="Soil scientist in the Kellogg Soil Survey Laboratory">
            <a:extLst>
              <a:ext uri="{FF2B5EF4-FFF2-40B4-BE49-F238E27FC236}">
                <a16:creationId xmlns:a16="http://schemas.microsoft.com/office/drawing/2014/main" id="{101B51A9-75C3-2F2C-9695-B426F3EC84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2476" b="2476"/>
          <a:stretch/>
        </p:blipFill>
        <p:spPr>
          <a:xfrm>
            <a:off x="9320069" y="1256273"/>
            <a:ext cx="2871936" cy="2047271"/>
          </a:xfrm>
        </p:spPr>
      </p:pic>
      <p:pic>
        <p:nvPicPr>
          <p:cNvPr id="12" name="Picture Placeholder 11" descr="A group of people observing a soil pit">
            <a:extLst>
              <a:ext uri="{FF2B5EF4-FFF2-40B4-BE49-F238E27FC236}">
                <a16:creationId xmlns:a16="http://schemas.microsoft.com/office/drawing/2014/main" id="{2E8BBFE3-CF54-4D98-7303-DE25630142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6456" b="26456"/>
          <a:stretch>
            <a:fillRect/>
          </a:stretch>
        </p:blipFill>
        <p:spPr/>
      </p:pic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25EA4C4-E6A2-1675-8145-4FECA8D889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09011" y="5726432"/>
            <a:ext cx="7071356" cy="83983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8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Data Analysis</a:t>
            </a:r>
          </a:p>
        </p:txBody>
      </p:sp>
      <p:pic>
        <p:nvPicPr>
          <p:cNvPr id="6" name="NRCS Raindrop">
            <a:extLst>
              <a:ext uri="{FF2B5EF4-FFF2-40B4-BE49-F238E27FC236}">
                <a16:creationId xmlns:a16="http://schemas.microsoft.com/office/drawing/2014/main" id="{130B38F8-258F-4DC9-B8F1-B20A1A726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4" b="264"/>
          <a:stretch/>
        </p:blipFill>
        <p:spPr>
          <a:xfrm>
            <a:off x="10463396" y="1554642"/>
            <a:ext cx="1728609" cy="34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84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Descriptions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930815408"/>
              </p:ext>
            </p:extLst>
          </p:nvPr>
        </p:nvGraphicFramePr>
        <p:xfrm>
          <a:off x="503238" y="1627188"/>
          <a:ext cx="113839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1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‘group’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where each bar represents the frequency of observations for a ‘given range of values’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an estimation of the frequency distribution based on the sample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plot of the actual data values against a normal distribution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visual representation of median, quartiles, symmetry, skewness, and outliers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 graphical display of one variable plotted on the x axis and another on the y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Graphical Methods - Functions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907459278"/>
              </p:ext>
            </p:extLst>
          </p:nvPr>
        </p:nvGraphicFramePr>
        <p:xfrm>
          <a:off x="503238" y="1627188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45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 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Base 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lattice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ggplot geoms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barchart()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geom_bar()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histogram()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geom_histogram()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plot(density())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densityplot()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geom_density()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Quantile-Quantile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qqnorm()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qq()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geom_qq()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Box-Whisker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boxplot()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bwplot()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Scatter &amp;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plot()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xyplot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geom_point()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ch4_prez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‘Normal’ Distribution</a:t>
            </a:r>
          </a:p>
        </p:txBody>
      </p:sp>
      <p:pic>
        <p:nvPicPr>
          <p:cNvPr id="3" name="Picture 1" descr="ch4_prez_files/figure-pptx/unnamed-chunk-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Mean &amp; SD vs Median &amp; Quantiles</a:t>
            </a:r>
          </a:p>
        </p:txBody>
      </p:sp>
      <p:pic>
        <p:nvPicPr>
          <p:cNvPr id="3" name="Picture 1" descr="ch4_prez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Distributions</a:t>
            </a:r>
          </a:p>
        </p:txBody>
      </p:sp>
      <p:pic>
        <p:nvPicPr>
          <p:cNvPr id="3" name="Picture 1" descr="ch4_prez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Relationships</a:t>
            </a:r>
          </a:p>
        </p:txBody>
      </p:sp>
      <p:pic>
        <p:nvPicPr>
          <p:cNvPr id="3" name="Picture 1" descr="ch4_prez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ch4_prez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92532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3rd Dimension - Color, Shape, Size, Layers, </a:t>
            </a:r>
            <a:r>
              <a:rPr dirty="0" err="1"/>
              <a:t>etc</a:t>
            </a:r>
            <a:r>
              <a:rPr dirty="0"/>
              <a:t>…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Color</a:t>
            </a:r>
          </a:p>
        </p:txBody>
      </p:sp>
      <p:pic>
        <p:nvPicPr>
          <p:cNvPr id="3" name="Picture 1" descr="ch4_prez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Groups</a:t>
            </a:r>
          </a:p>
        </p:txBody>
      </p:sp>
      <p:pic>
        <p:nvPicPr>
          <p:cNvPr id="3" name="Picture 1" descr="ch4_prez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02920" y="1627632"/>
            <a:ext cx="6591448" cy="4507992"/>
          </a:xfrm>
        </p:spPr>
        <p:txBody>
          <a:bodyPr/>
          <a:lstStyle/>
          <a:p>
            <a:pPr lvl="1"/>
            <a:r>
              <a:rPr lang="en-US" sz="2000" dirty="0"/>
              <a:t>Estimate component range in characteristics (RIC)</a:t>
            </a:r>
          </a:p>
          <a:p>
            <a:pPr lvl="2"/>
            <a:r>
              <a:rPr sz="1800" dirty="0"/>
              <a:t>Review methods for estimating Low, RV, and High values</a:t>
            </a:r>
            <a:endParaRPr lang="en-US" sz="1800" dirty="0"/>
          </a:p>
          <a:p>
            <a:pPr lvl="2"/>
            <a:r>
              <a:rPr lang="en-US" sz="1800" dirty="0"/>
              <a:t>R</a:t>
            </a:r>
            <a:r>
              <a:rPr sz="1800" dirty="0"/>
              <a:t>eview different methods for visuali</a:t>
            </a:r>
            <a:r>
              <a:rPr lang="en-US" sz="1800" dirty="0"/>
              <a:t>zi</a:t>
            </a:r>
            <a:r>
              <a:rPr sz="1800" dirty="0"/>
              <a:t>ng soil data</a:t>
            </a:r>
            <a:endParaRPr lang="en-US" sz="1800" dirty="0"/>
          </a:p>
          <a:p>
            <a:pPr lvl="2"/>
            <a:r>
              <a:rPr lang="en-US" sz="1400" dirty="0"/>
              <a:t>Soil Reports</a:t>
            </a:r>
          </a:p>
          <a:p>
            <a:pPr lvl="1"/>
            <a:r>
              <a:rPr lang="en-US" sz="2000" dirty="0"/>
              <a:t>Estimate map unit composition </a:t>
            </a:r>
            <a:r>
              <a:rPr lang="en-US" sz="1600" dirty="0"/>
              <a:t>(i.e. weights)</a:t>
            </a:r>
          </a:p>
          <a:p>
            <a:pPr lvl="2"/>
            <a:r>
              <a:rPr lang="en-US" sz="1800" dirty="0"/>
              <a:t>Sampling</a:t>
            </a:r>
          </a:p>
          <a:p>
            <a:pPr lvl="2"/>
            <a:r>
              <a:rPr lang="en-US" sz="1800" dirty="0"/>
              <a:t>“Modeling”</a:t>
            </a:r>
          </a:p>
          <a:p>
            <a:pPr lvl="1"/>
            <a:r>
              <a:rPr lang="en-US" sz="2000" dirty="0"/>
              <a:t>Estimate map unit aggregations</a:t>
            </a:r>
          </a:p>
          <a:p>
            <a:pPr lvl="2"/>
            <a:r>
              <a:rPr lang="en-US" sz="1800" dirty="0"/>
              <a:t>Weighted average</a:t>
            </a:r>
          </a:p>
          <a:p>
            <a:pPr lvl="2"/>
            <a:r>
              <a:rPr lang="en-US" sz="1800" dirty="0"/>
              <a:t>Dominant condition</a:t>
            </a:r>
          </a:p>
          <a:p>
            <a:pPr lvl="2"/>
            <a:endParaRPr lang="en-US" sz="18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44CE91-5B0A-27FE-5ADB-A384DFDAE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1643925"/>
              </p:ext>
            </p:extLst>
          </p:nvPr>
        </p:nvGraphicFramePr>
        <p:xfrm>
          <a:off x="7094368" y="832104"/>
          <a:ext cx="4896464" cy="464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ch4_prez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Facets</a:t>
            </a:r>
          </a:p>
        </p:txBody>
      </p:sp>
      <p:pic>
        <p:nvPicPr>
          <p:cNvPr id="3" name="Picture 1" descr="ch4_prez_files/figure-pptx/unnamed-chunk-16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3rd Dimension - Correlation</a:t>
            </a:r>
          </a:p>
        </p:txBody>
      </p:sp>
      <p:pic>
        <p:nvPicPr>
          <p:cNvPr id="3" name="Picture 1" descr="ch4_prez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ggplot2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dirty="0">
                <a:latin typeface="Courier"/>
              </a:rPr>
              <a:t>h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>
                <a:solidFill>
                  <a:srgbClr val="06287E"/>
                </a:solidFill>
                <a:latin typeface="Courier"/>
              </a:rPr>
              <a:t>horizons</a:t>
            </a:r>
            <a:r>
              <a:rPr dirty="0">
                <a:latin typeface="Courier"/>
              </a:rPr>
              <a:t>(</a:t>
            </a:r>
            <a:r>
              <a:rPr dirty="0" err="1">
                <a:latin typeface="Courier"/>
              </a:rPr>
              <a:t>loafercreek</a:t>
            </a:r>
            <a:r>
              <a:rPr dirty="0">
                <a:latin typeface="Courier"/>
              </a:rPr>
              <a:t>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set figure axis and aesthetics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007020"/>
                </a:solidFill>
                <a:latin typeface="Courier"/>
              </a:rPr>
              <a:t>&lt;-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data =</a:t>
            </a:r>
            <a:r>
              <a:rPr dirty="0">
                <a:latin typeface="Courier"/>
              </a:rPr>
              <a:t> h, </a:t>
            </a:r>
            <a:r>
              <a:rPr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dirty="0">
                <a:latin typeface="Courier"/>
              </a:rPr>
              <a:t>(</a:t>
            </a:r>
            <a:r>
              <a:rPr dirty="0">
                <a:solidFill>
                  <a:srgbClr val="7D9029"/>
                </a:solidFill>
                <a:latin typeface="Courier"/>
              </a:rPr>
              <a:t>x =</a:t>
            </a:r>
            <a:r>
              <a:rPr dirty="0">
                <a:latin typeface="Courier"/>
              </a:rPr>
              <a:t> clay, </a:t>
            </a:r>
            <a:r>
              <a:rPr dirty="0">
                <a:solidFill>
                  <a:srgbClr val="7D9029"/>
                </a:solidFill>
                <a:latin typeface="Courier"/>
              </a:rPr>
              <a:t>y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hzdept</a:t>
            </a:r>
            <a:r>
              <a:rPr dirty="0">
                <a:latin typeface="Courier"/>
              </a:rPr>
              <a:t>, </a:t>
            </a:r>
            <a:r>
              <a:rPr dirty="0">
                <a:solidFill>
                  <a:srgbClr val="7D9029"/>
                </a:solidFill>
                <a:latin typeface="Courier"/>
              </a:rPr>
              <a:t>color =</a:t>
            </a:r>
            <a:r>
              <a:rPr dirty="0">
                <a:latin typeface="Courier"/>
              </a:rPr>
              <a:t> </a:t>
            </a:r>
            <a:r>
              <a:rPr dirty="0" err="1">
                <a:latin typeface="Courier"/>
              </a:rPr>
              <a:t>genhz</a:t>
            </a:r>
            <a:r>
              <a:rPr dirty="0">
                <a:latin typeface="Courier"/>
              </a:rPr>
              <a:t>))</a:t>
            </a:r>
            <a:br>
              <a:rPr dirty="0"/>
            </a:br>
            <a:br>
              <a:rPr dirty="0"/>
            </a:br>
            <a:r>
              <a:rPr i="1" dirty="0">
                <a:solidFill>
                  <a:srgbClr val="60A0B0"/>
                </a:solidFill>
                <a:latin typeface="Courier"/>
              </a:rPr>
              <a:t># add layers</a:t>
            </a:r>
            <a:br>
              <a:rPr dirty="0"/>
            </a:br>
            <a:r>
              <a:rPr dirty="0">
                <a:latin typeface="Courier"/>
              </a:rPr>
              <a:t>p </a:t>
            </a:r>
            <a:r>
              <a:rPr dirty="0">
                <a:solidFill>
                  <a:srgbClr val="4070A0"/>
                </a:solidFill>
                <a:latin typeface="Courier"/>
              </a:rPr>
              <a:t>+</a:t>
            </a:r>
            <a:r>
              <a:rPr dirty="0">
                <a:latin typeface="Courier"/>
              </a:rPr>
              <a:t> </a:t>
            </a:r>
            <a:r>
              <a:rPr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dirty="0">
                <a:latin typeface="Courier"/>
              </a:rPr>
              <a:t>()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4_prez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378200" y="1828800"/>
            <a:ext cx="4343400" cy="4343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Summary of Components</a:t>
            </a:r>
          </a:p>
        </p:txBody>
      </p:sp>
      <p:pic>
        <p:nvPicPr>
          <p:cNvPr id="3" name="Picture 1" descr="ch4_prez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57300" y="1854200"/>
            <a:ext cx="85852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56BDD7F-067B-A3DC-FAF4-94A8EB6D9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3967D4A-DBB5-38A8-983F-38685527E9AB}"/>
              </a:ext>
            </a:extLst>
          </p:cNvPr>
          <p:cNvGrpSpPr/>
          <p:nvPr/>
        </p:nvGrpSpPr>
        <p:grpSpPr>
          <a:xfrm>
            <a:off x="1976285" y="2114453"/>
            <a:ext cx="3307920" cy="2232904"/>
            <a:chOff x="1976285" y="2114453"/>
            <a:chExt cx="3307920" cy="223290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428076C-2E21-645C-4AE2-B9AE8473012F}"/>
                </a:ext>
              </a:extLst>
            </p:cNvPr>
            <p:cNvGrpSpPr/>
            <p:nvPr/>
          </p:nvGrpSpPr>
          <p:grpSpPr>
            <a:xfrm>
              <a:off x="1976285" y="2114453"/>
              <a:ext cx="3307920" cy="2232904"/>
              <a:chOff x="1976285" y="2114453"/>
              <a:chExt cx="3307920" cy="2232904"/>
            </a:xfrm>
          </p:grpSpPr>
          <p:sp>
            <p:nvSpPr>
              <p:cNvPr id="3" name="Cloud 2">
                <a:extLst>
                  <a:ext uri="{FF2B5EF4-FFF2-40B4-BE49-F238E27FC236}">
                    <a16:creationId xmlns:a16="http://schemas.microsoft.com/office/drawing/2014/main" id="{08EE7A0B-BA73-572C-FF4A-D3E3DB2BE029}"/>
                  </a:ext>
                </a:extLst>
              </p:cNvPr>
              <p:cNvSpPr/>
              <p:nvPr/>
            </p:nvSpPr>
            <p:spPr>
              <a:xfrm>
                <a:off x="1976285" y="2114453"/>
                <a:ext cx="3307920" cy="2232904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27400 w 43256"/>
                  <a:gd name="connsiteY11" fmla="*/ 15225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4165 w 43256"/>
                  <a:gd name="connsiteY8" fmla="*/ 22813 h 43219"/>
                  <a:gd name="connsiteX9" fmla="*/ 37416 w 43256"/>
                  <a:gd name="connsiteY9" fmla="*/ 29949 h 43219"/>
                  <a:gd name="connsiteX10" fmla="*/ 38360 w 43256"/>
                  <a:gd name="connsiteY10" fmla="*/ 5285 h 43219"/>
                  <a:gd name="connsiteX11" fmla="*/ 38436 w 43256"/>
                  <a:gd name="connsiteY11" fmla="*/ 6549 h 43219"/>
                  <a:gd name="connsiteX12" fmla="*/ 29114 w 43256"/>
                  <a:gd name="connsiteY12" fmla="*/ 3811 h 43219"/>
                  <a:gd name="connsiteX13" fmla="*/ 29856 w 43256"/>
                  <a:gd name="connsiteY13" fmla="*/ 2199 h 43219"/>
                  <a:gd name="connsiteX14" fmla="*/ 22177 w 43256"/>
                  <a:gd name="connsiteY14" fmla="*/ 4579 h 43219"/>
                  <a:gd name="connsiteX15" fmla="*/ 22536 w 43256"/>
                  <a:gd name="connsiteY15" fmla="*/ 3189 h 43219"/>
                  <a:gd name="connsiteX16" fmla="*/ 14036 w 43256"/>
                  <a:gd name="connsiteY16" fmla="*/ 5051 h 43219"/>
                  <a:gd name="connsiteX17" fmla="*/ 15336 w 43256"/>
                  <a:gd name="connsiteY17" fmla="*/ 6399 h 43219"/>
                  <a:gd name="connsiteX18" fmla="*/ 4163 w 43256"/>
                  <a:gd name="connsiteY18" fmla="*/ 15648 h 43219"/>
                  <a:gd name="connsiteX19" fmla="*/ 3936 w 43256"/>
                  <a:gd name="connsiteY1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8360 w 43256"/>
                  <a:gd name="connsiteY8" fmla="*/ 5285 h 43219"/>
                  <a:gd name="connsiteX9" fmla="*/ 38436 w 43256"/>
                  <a:gd name="connsiteY9" fmla="*/ 6549 h 43219"/>
                  <a:gd name="connsiteX10" fmla="*/ 29114 w 43256"/>
                  <a:gd name="connsiteY10" fmla="*/ 3811 h 43219"/>
                  <a:gd name="connsiteX11" fmla="*/ 29856 w 43256"/>
                  <a:gd name="connsiteY11" fmla="*/ 2199 h 43219"/>
                  <a:gd name="connsiteX12" fmla="*/ 22177 w 43256"/>
                  <a:gd name="connsiteY12" fmla="*/ 4579 h 43219"/>
                  <a:gd name="connsiteX13" fmla="*/ 22536 w 43256"/>
                  <a:gd name="connsiteY13" fmla="*/ 3189 h 43219"/>
                  <a:gd name="connsiteX14" fmla="*/ 14036 w 43256"/>
                  <a:gd name="connsiteY14" fmla="*/ 5051 h 43219"/>
                  <a:gd name="connsiteX15" fmla="*/ 15336 w 43256"/>
                  <a:gd name="connsiteY15" fmla="*/ 6399 h 43219"/>
                  <a:gd name="connsiteX16" fmla="*/ 4163 w 43256"/>
                  <a:gd name="connsiteY16" fmla="*/ 15648 h 43219"/>
                  <a:gd name="connsiteX17" fmla="*/ 3936 w 43256"/>
                  <a:gd name="connsiteY1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38360 w 43256"/>
                  <a:gd name="connsiteY6" fmla="*/ 5285 h 43219"/>
                  <a:gd name="connsiteX7" fmla="*/ 38436 w 43256"/>
                  <a:gd name="connsiteY7" fmla="*/ 6549 h 43219"/>
                  <a:gd name="connsiteX8" fmla="*/ 29114 w 43256"/>
                  <a:gd name="connsiteY8" fmla="*/ 3811 h 43219"/>
                  <a:gd name="connsiteX9" fmla="*/ 29856 w 43256"/>
                  <a:gd name="connsiteY9" fmla="*/ 2199 h 43219"/>
                  <a:gd name="connsiteX10" fmla="*/ 22177 w 43256"/>
                  <a:gd name="connsiteY10" fmla="*/ 4579 h 43219"/>
                  <a:gd name="connsiteX11" fmla="*/ 22536 w 43256"/>
                  <a:gd name="connsiteY11" fmla="*/ 3189 h 43219"/>
                  <a:gd name="connsiteX12" fmla="*/ 14036 w 43256"/>
                  <a:gd name="connsiteY12" fmla="*/ 5051 h 43219"/>
                  <a:gd name="connsiteX13" fmla="*/ 15336 w 43256"/>
                  <a:gd name="connsiteY13" fmla="*/ 6399 h 43219"/>
                  <a:gd name="connsiteX14" fmla="*/ 4163 w 43256"/>
                  <a:gd name="connsiteY14" fmla="*/ 15648 h 43219"/>
                  <a:gd name="connsiteX15" fmla="*/ 3936 w 43256"/>
                  <a:gd name="connsiteY1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38360 w 43256"/>
                  <a:gd name="connsiteY4" fmla="*/ 5285 h 43219"/>
                  <a:gd name="connsiteX5" fmla="*/ 38436 w 43256"/>
                  <a:gd name="connsiteY5" fmla="*/ 6549 h 43219"/>
                  <a:gd name="connsiteX6" fmla="*/ 29114 w 43256"/>
                  <a:gd name="connsiteY6" fmla="*/ 3811 h 43219"/>
                  <a:gd name="connsiteX7" fmla="*/ 29856 w 43256"/>
                  <a:gd name="connsiteY7" fmla="*/ 2199 h 43219"/>
                  <a:gd name="connsiteX8" fmla="*/ 22177 w 43256"/>
                  <a:gd name="connsiteY8" fmla="*/ 4579 h 43219"/>
                  <a:gd name="connsiteX9" fmla="*/ 22536 w 43256"/>
                  <a:gd name="connsiteY9" fmla="*/ 3189 h 43219"/>
                  <a:gd name="connsiteX10" fmla="*/ 14036 w 43256"/>
                  <a:gd name="connsiteY10" fmla="*/ 5051 h 43219"/>
                  <a:gd name="connsiteX11" fmla="*/ 15336 w 43256"/>
                  <a:gd name="connsiteY11" fmla="*/ 6399 h 43219"/>
                  <a:gd name="connsiteX12" fmla="*/ 4163 w 43256"/>
                  <a:gd name="connsiteY12" fmla="*/ 15648 h 43219"/>
                  <a:gd name="connsiteX13" fmla="*/ 3936 w 43256"/>
                  <a:gd name="connsiteY1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38360 w 43256"/>
                  <a:gd name="connsiteY2" fmla="*/ 5285 h 43219"/>
                  <a:gd name="connsiteX3" fmla="*/ 38436 w 43256"/>
                  <a:gd name="connsiteY3" fmla="*/ 6549 h 43219"/>
                  <a:gd name="connsiteX4" fmla="*/ 29114 w 43256"/>
                  <a:gd name="connsiteY4" fmla="*/ 3811 h 43219"/>
                  <a:gd name="connsiteX5" fmla="*/ 29856 w 43256"/>
                  <a:gd name="connsiteY5" fmla="*/ 2199 h 43219"/>
                  <a:gd name="connsiteX6" fmla="*/ 22177 w 43256"/>
                  <a:gd name="connsiteY6" fmla="*/ 4579 h 43219"/>
                  <a:gd name="connsiteX7" fmla="*/ 22536 w 43256"/>
                  <a:gd name="connsiteY7" fmla="*/ 3189 h 43219"/>
                  <a:gd name="connsiteX8" fmla="*/ 14036 w 43256"/>
                  <a:gd name="connsiteY8" fmla="*/ 5051 h 43219"/>
                  <a:gd name="connsiteX9" fmla="*/ 15336 w 43256"/>
                  <a:gd name="connsiteY9" fmla="*/ 6399 h 43219"/>
                  <a:gd name="connsiteX10" fmla="*/ 4163 w 43256"/>
                  <a:gd name="connsiteY10" fmla="*/ 15648 h 43219"/>
                  <a:gd name="connsiteX11" fmla="*/ 3936 w 43256"/>
                  <a:gd name="connsiteY1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14036 w 43256"/>
                  <a:gd name="connsiteY6" fmla="*/ 5051 h 43219"/>
                  <a:gd name="connsiteX7" fmla="*/ 15336 w 43256"/>
                  <a:gd name="connsiteY7" fmla="*/ 6399 h 43219"/>
                  <a:gd name="connsiteX8" fmla="*/ 4163 w 43256"/>
                  <a:gd name="connsiteY8" fmla="*/ 15648 h 43219"/>
                  <a:gd name="connsiteX9" fmla="*/ 3936 w 43256"/>
                  <a:gd name="connsiteY9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22177 w 43256"/>
                  <a:gd name="connsiteY4" fmla="*/ 4579 h 43219"/>
                  <a:gd name="connsiteX5" fmla="*/ 22536 w 43256"/>
                  <a:gd name="connsiteY5" fmla="*/ 3189 h 43219"/>
                  <a:gd name="connsiteX6" fmla="*/ 4163 w 43256"/>
                  <a:gd name="connsiteY6" fmla="*/ 15648 h 43219"/>
                  <a:gd name="connsiteX7" fmla="*/ 3936 w 43256"/>
                  <a:gd name="connsiteY7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29114 w 43256"/>
                  <a:gd name="connsiteY2" fmla="*/ 3811 h 43219"/>
                  <a:gd name="connsiteX3" fmla="*/ 29856 w 43256"/>
                  <a:gd name="connsiteY3" fmla="*/ 2199 h 43219"/>
                  <a:gd name="connsiteX4" fmla="*/ 4163 w 43256"/>
                  <a:gd name="connsiteY4" fmla="*/ 15648 h 43219"/>
                  <a:gd name="connsiteX5" fmla="*/ 3936 w 43256"/>
                  <a:gd name="connsiteY5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360 w 43256"/>
                  <a:gd name="connsiteY0" fmla="*/ 5285 h 43219"/>
                  <a:gd name="connsiteX1" fmla="*/ 38436 w 43256"/>
                  <a:gd name="connsiteY1" fmla="*/ 6549 h 43219"/>
                  <a:gd name="connsiteX2" fmla="*/ 4163 w 43256"/>
                  <a:gd name="connsiteY2" fmla="*/ 15648 h 43219"/>
                  <a:gd name="connsiteX3" fmla="*/ 3936 w 43256"/>
                  <a:gd name="connsiteY3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163 w 43256"/>
                  <a:gd name="connsiteY0" fmla="*/ 15648 h 43219"/>
                  <a:gd name="connsiteX1" fmla="*/ 3936 w 43256"/>
                  <a:gd name="connsiteY1" fmla="*/ 14229 h 43219"/>
                  <a:gd name="connsiteX2" fmla="*/ 4163 w 43256"/>
                  <a:gd name="connsiteY2" fmla="*/ 1564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1134 w 43256"/>
                  <a:gd name="connsiteY0" fmla="*/ 20025 h 43219"/>
                  <a:gd name="connsiteX1" fmla="*/ 3936 w 43256"/>
                  <a:gd name="connsiteY1" fmla="*/ 14229 h 43219"/>
                  <a:gd name="connsiteX2" fmla="*/ 21134 w 43256"/>
                  <a:gd name="connsiteY2" fmla="*/ 20025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3936 w 43256"/>
                  <a:gd name="connsiteY2" fmla="*/ 14229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18036 w 43256"/>
                  <a:gd name="connsiteY0" fmla="*/ 880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18036 w 43256"/>
                  <a:gd name="connsiteY3" fmla="*/ 880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350 w 43256"/>
                  <a:gd name="connsiteY0" fmla="*/ 20983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3" fmla="*/ 2350 w 43256"/>
                  <a:gd name="connsiteY3" fmla="*/ 20983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8050 w 43256"/>
                  <a:gd name="connsiteY0" fmla="*/ 27551 h 43219"/>
                  <a:gd name="connsiteX1" fmla="*/ 15850 w 43256"/>
                  <a:gd name="connsiteY1" fmla="*/ 18319 h 43219"/>
                  <a:gd name="connsiteX2" fmla="*/ 8050 w 43256"/>
                  <a:gd name="connsiteY2" fmla="*/ 275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25279 w 43256"/>
                  <a:gd name="connsiteY0" fmla="*/ 13658 h 43219"/>
                  <a:gd name="connsiteX1" fmla="*/ 15850 w 43256"/>
                  <a:gd name="connsiteY1" fmla="*/ 18319 h 43219"/>
                  <a:gd name="connsiteX2" fmla="*/ 25279 w 43256"/>
                  <a:gd name="connsiteY2" fmla="*/ 13658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450 w 43256"/>
                  <a:gd name="connsiteY0" fmla="*/ 21651 h 43219"/>
                  <a:gd name="connsiteX1" fmla="*/ 15850 w 43256"/>
                  <a:gd name="connsiteY1" fmla="*/ 18319 h 43219"/>
                  <a:gd name="connsiteX2" fmla="*/ 4450 w 43256"/>
                  <a:gd name="connsiteY2" fmla="*/ 21651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15850 w 43256"/>
                  <a:gd name="connsiteY1" fmla="*/ 18319 h 43219"/>
                  <a:gd name="connsiteX2" fmla="*/ 3807 w 43256"/>
                  <a:gd name="connsiteY2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3807 w 43256"/>
                  <a:gd name="connsiteY0" fmla="*/ 14229 h 43219"/>
                  <a:gd name="connsiteX1" fmla="*/ 3893 w 43256"/>
                  <a:gd name="connsiteY1" fmla="*/ 14513 h 43219"/>
                  <a:gd name="connsiteX2" fmla="*/ 3807 w 43256"/>
                  <a:gd name="connsiteY2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3807" y="14229"/>
                    </a:moveTo>
                    <a:cubicBezTo>
                      <a:pt x="3836" y="14324"/>
                      <a:pt x="3864" y="14418"/>
                      <a:pt x="3893" y="14513"/>
                    </a:cubicBezTo>
                    <a:cubicBezTo>
                      <a:pt x="3864" y="14418"/>
                      <a:pt x="3836" y="14324"/>
                      <a:pt x="3807" y="14229"/>
                    </a:cubicBezTo>
                    <a:close/>
                  </a:path>
                </a:pathLst>
              </a:custGeom>
              <a:ln w="412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2">
                <p14:nvContentPartPr>
                  <p14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14:cNvPr>
                  <p14:cNvContentPartPr/>
                  <p14:nvPr/>
                </p14:nvContentPartPr>
                <p14:xfrm>
                  <a:off x="3051999" y="2382362"/>
                  <a:ext cx="690480" cy="1779840"/>
                </p14:xfrm>
              </p:contentPart>
            </mc:Choice>
            <mc:Fallback>
              <p:pic>
                <p:nvPicPr>
                  <p:cNvPr id="11" name="Ink 10">
                    <a:extLst>
                      <a:ext uri="{FF2B5EF4-FFF2-40B4-BE49-F238E27FC236}">
                        <a16:creationId xmlns:a16="http://schemas.microsoft.com/office/drawing/2014/main" id="{8EED5B0E-3077-B3F1-A507-758275E9E3B1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051639" y="2381642"/>
                    <a:ext cx="691200" cy="178092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EF9144-314C-EB20-532E-E88E2AA80117}"/>
                </a:ext>
              </a:extLst>
            </p:cNvPr>
            <p:cNvSpPr txBox="1"/>
            <p:nvPr/>
          </p:nvSpPr>
          <p:spPr>
            <a:xfrm>
              <a:off x="2277674" y="3008966"/>
              <a:ext cx="11715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750C1E-ED07-6472-EB0B-307F899CAB66}"/>
                </a:ext>
              </a:extLst>
            </p:cNvPr>
            <p:cNvSpPr txBox="1"/>
            <p:nvPr/>
          </p:nvSpPr>
          <p:spPr>
            <a:xfrm>
              <a:off x="3863400" y="2854108"/>
              <a:ext cx="1242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5ED81EF-811E-D34A-5C46-A828EA4F3902}"/>
              </a:ext>
            </a:extLst>
          </p:cNvPr>
          <p:cNvSpPr txBox="1"/>
          <p:nvPr/>
        </p:nvSpPr>
        <p:spPr>
          <a:xfrm>
            <a:off x="2805945" y="162227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Polygon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907FCF-5DDC-C2A3-82B9-E59EB0C8FAC8}"/>
              </a:ext>
            </a:extLst>
          </p:cNvPr>
          <p:cNvSpPr txBox="1"/>
          <p:nvPr/>
        </p:nvSpPr>
        <p:spPr>
          <a:xfrm>
            <a:off x="8544257" y="165278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Pixel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157A45D5-7732-5810-05F1-27A9DF6AF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25708"/>
              </p:ext>
            </p:extLst>
          </p:nvPr>
        </p:nvGraphicFramePr>
        <p:xfrm>
          <a:off x="2277674" y="4428873"/>
          <a:ext cx="8639672" cy="2123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9918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159918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B-A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95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04951302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8B5CC7A8-5DF0-D656-F8E5-B29634E5556D}"/>
              </a:ext>
            </a:extLst>
          </p:cNvPr>
          <p:cNvGrpSpPr/>
          <p:nvPr/>
        </p:nvGrpSpPr>
        <p:grpSpPr>
          <a:xfrm>
            <a:off x="7854117" y="2195969"/>
            <a:ext cx="2413574" cy="2054942"/>
            <a:chOff x="7854117" y="2195969"/>
            <a:chExt cx="2413574" cy="20549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EF2CA17-853D-DA6B-8EFD-A63337CA57F2}"/>
                </a:ext>
              </a:extLst>
            </p:cNvPr>
            <p:cNvSpPr/>
            <p:nvPr/>
          </p:nvSpPr>
          <p:spPr>
            <a:xfrm>
              <a:off x="7854117" y="2195969"/>
              <a:ext cx="2369574" cy="2054942"/>
            </a:xfrm>
            <a:prstGeom prst="rect">
              <a:avLst/>
            </a:prstGeom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D394D8A-CE87-F443-9F4F-5D12DA3EA8C2}"/>
                </a:ext>
              </a:extLst>
            </p:cNvPr>
            <p:cNvSpPr txBox="1"/>
            <p:nvPr/>
          </p:nvSpPr>
          <p:spPr>
            <a:xfrm>
              <a:off x="7958243" y="3756974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30 %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F3FD66-9BE2-D734-0830-45E4841F254C}"/>
                </a:ext>
              </a:extLst>
            </p:cNvPr>
            <p:cNvSpPr txBox="1"/>
            <p:nvPr/>
          </p:nvSpPr>
          <p:spPr>
            <a:xfrm>
              <a:off x="9112967" y="2854108"/>
              <a:ext cx="11547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B </a:t>
              </a:r>
              <a:r>
                <a:rPr lang="en-US" dirty="0"/>
                <a:t>=</a:t>
              </a:r>
              <a:r>
                <a:rPr lang="en-US" b="1" dirty="0"/>
                <a:t> </a:t>
              </a:r>
              <a:r>
                <a:rPr lang="en-US" dirty="0"/>
                <a:t>70%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14:cNvPr>
                <p14:cNvContentPartPr/>
                <p14:nvPr/>
              </p14:nvContentPartPr>
              <p14:xfrm>
                <a:off x="7863750" y="3108600"/>
                <a:ext cx="1663920" cy="1119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4251A48-6C47-6441-1E68-84472FFD556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59430" y="3104280"/>
                  <a:ext cx="1672560" cy="1128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2772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73635D-86F8-81A9-BC9B-BF6F432C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6067C-0375-3EA6-C218-DCB5E9052377}"/>
              </a:ext>
            </a:extLst>
          </p:cNvPr>
          <p:cNvSpPr txBox="1"/>
          <p:nvPr/>
        </p:nvSpPr>
        <p:spPr>
          <a:xfrm>
            <a:off x="447040" y="2194560"/>
            <a:ext cx="4856480" cy="1663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783" marR="0" lvl="1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Estimate map unit composition</a:t>
            </a:r>
          </a:p>
          <a:p>
            <a:pPr marL="1142971" marR="0" lvl="2" indent="-228594" algn="l" defTabSz="914377" rtl="0" eaLnBrk="1" fontAlgn="auto" latinLnBrk="0" hangingPunct="1">
              <a:lnSpc>
                <a:spcPct val="108000"/>
              </a:lnSpc>
              <a:spcBef>
                <a:spcPts val="500"/>
              </a:spcBef>
              <a:spcAft>
                <a:spcPts val="0"/>
              </a:spcAft>
              <a:buClr>
                <a:srgbClr val="658D1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Sampling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transecting)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1142971" lvl="2" indent="-228594" defTabSz="914377">
              <a:lnSpc>
                <a:spcPct val="108000"/>
              </a:lnSpc>
              <a:spcBef>
                <a:spcPts val="500"/>
              </a:spcBef>
              <a:buClr>
                <a:srgbClr val="658D1B"/>
              </a:buClr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solidFill>
                  <a:srgbClr val="E7E6E6">
                    <a:lumMod val="10000"/>
                  </a:srgbClr>
                </a:solidFill>
                <a:latin typeface="Montserrat"/>
              </a:rPr>
              <a:t>“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Modeling”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(e.g. zonal statistics)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AACE35-1AF9-726E-1033-5E08882E7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68" y="1514814"/>
            <a:ext cx="65722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68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338ABC-9A89-A03C-1898-8EBF835D5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- Sampling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E01B4F06-191A-0B25-5006-D7E5A831444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4310768"/>
              </p:ext>
            </p:extLst>
          </p:nvPr>
        </p:nvGraphicFramePr>
        <p:xfrm>
          <a:off x="745906" y="4681204"/>
          <a:ext cx="471306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430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589936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48178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2290916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545614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</a:tbl>
          </a:graphicData>
        </a:graphic>
      </p:graphicFrame>
      <p:sp>
        <p:nvSpPr>
          <p:cNvPr id="15" name="Rectangle 6">
            <a:extLst>
              <a:ext uri="{FF2B5EF4-FFF2-40B4-BE49-F238E27FC236}">
                <a16:creationId xmlns:a16="http://schemas.microsoft.com/office/drawing/2014/main" id="{D6F5A23B-0854-F07E-0F05-36AE565D4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43" y="1840073"/>
            <a:ext cx="4990573" cy="24622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table(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sample$component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3           3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 dirty="0">
              <a:solidFill>
                <a:srgbClr val="930F80"/>
              </a:solidFill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30F80"/>
                </a:solidFill>
                <a:effectLst/>
                <a:latin typeface="Lucida Console" panose="020B0609040504020204" pitchFamily="49" charset="0"/>
              </a:rPr>
              <a:t>tabs(w ~ component, data = sample)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a component b component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</a:rPr>
              <a:t>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2.333333    1.666667 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E351CD-08BB-B807-7CE9-80CEA011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580"/>
          <a:stretch/>
        </p:blipFill>
        <p:spPr>
          <a:xfrm>
            <a:off x="5735955" y="1518305"/>
            <a:ext cx="613981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53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4113E5-349D-B76F-3A39-4AE38D71C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Composition – “Modeling”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A74180-4E39-F540-88B1-FC2306CCED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725"/>
          <a:stretch/>
        </p:blipFill>
        <p:spPr>
          <a:xfrm>
            <a:off x="5916930" y="1583394"/>
            <a:ext cx="6130290" cy="4686300"/>
          </a:xfrm>
          <a:prstGeom prst="rect">
            <a:avLst/>
          </a:prstGeom>
        </p:spPr>
      </p:pic>
      <p:graphicFrame>
        <p:nvGraphicFramePr>
          <p:cNvPr id="9" name="Content Placeholder 9">
            <a:extLst>
              <a:ext uri="{FF2B5EF4-FFF2-40B4-BE49-F238E27FC236}">
                <a16:creationId xmlns:a16="http://schemas.microsoft.com/office/drawing/2014/main" id="{463AAE91-4198-0E71-E6AE-E0C01988265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191117784"/>
              </p:ext>
            </p:extLst>
          </p:nvPr>
        </p:nvGraphicFramePr>
        <p:xfrm>
          <a:off x="288706" y="2292334"/>
          <a:ext cx="5807294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2316">
                  <a:extLst>
                    <a:ext uri="{9D8B030D-6E8A-4147-A177-3AD203B41FA5}">
                      <a16:colId xmlns:a16="http://schemas.microsoft.com/office/drawing/2014/main" val="444088379"/>
                    </a:ext>
                  </a:extLst>
                </a:gridCol>
                <a:gridCol w="1417928">
                  <a:extLst>
                    <a:ext uri="{9D8B030D-6E8A-4147-A177-3AD203B41FA5}">
                      <a16:colId xmlns:a16="http://schemas.microsoft.com/office/drawing/2014/main" val="2152598115"/>
                    </a:ext>
                  </a:extLst>
                </a:gridCol>
                <a:gridCol w="525780">
                  <a:extLst>
                    <a:ext uri="{9D8B030D-6E8A-4147-A177-3AD203B41FA5}">
                      <a16:colId xmlns:a16="http://schemas.microsoft.com/office/drawing/2014/main" val="22279599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4283101562"/>
                    </a:ext>
                  </a:extLst>
                </a:gridCol>
                <a:gridCol w="1878330">
                  <a:extLst>
                    <a:ext uri="{9D8B030D-6E8A-4147-A177-3AD203B41FA5}">
                      <a16:colId xmlns:a16="http://schemas.microsoft.com/office/drawing/2014/main" val="1851942990"/>
                    </a:ext>
                  </a:extLst>
                </a:gridCol>
              </a:tblGrid>
              <a:tr h="3117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r>
                        <a:rPr lang="en-US" b="1" dirty="0"/>
                        <a:t>Component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256384"/>
                  </a:ext>
                </a:extLst>
              </a:tr>
              <a:tr h="676440">
                <a:tc>
                  <a:txBody>
                    <a:bodyPr/>
                    <a:lstStyle/>
                    <a:p>
                      <a:r>
                        <a:rPr lang="en-US" b="1" dirty="0"/>
                        <a:t>Map Unit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Landform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User Accuracy / </a:t>
                      </a:r>
                    </a:p>
                    <a:p>
                      <a:r>
                        <a:rPr lang="en-US" b="1" dirty="0"/>
                        <a:t>Map Unit Purity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529586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Backslope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</a:t>
                      </a:r>
                    </a:p>
                  </a:txBody>
                  <a:tcPr anchor="ctr">
                    <a:lnL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079518"/>
                  </a:ext>
                </a:extLst>
              </a:tr>
              <a:tr h="311779">
                <a:tc>
                  <a:txBody>
                    <a:bodyPr/>
                    <a:lstStyle/>
                    <a:p>
                      <a:r>
                        <a:rPr lang="en-US" b="1" dirty="0"/>
                        <a:t>A-B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Summit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590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08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Range in Characteristics (RIC)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t>Why does the L, RV, and H clay represent?</a:t>
            </a:r>
          </a:p>
          <a:p>
            <a:pPr lvl="2"/>
            <a:r>
              <a:t>What taxonomic unit do they refer too?</a:t>
            </a:r>
          </a:p>
          <a:p>
            <a:pPr lvl="1"/>
            <a:r>
              <a:t>What is the L and H for texture?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D4BEFF-A04D-8764-5AB8-3806A53F5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unit Aggregation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923878D-47F2-FD2D-35E2-DA0E5FA112F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381093801"/>
              </p:ext>
            </p:extLst>
          </p:nvPr>
        </p:nvGraphicFramePr>
        <p:xfrm>
          <a:off x="503238" y="1627188"/>
          <a:ext cx="11383962" cy="4508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5662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D595FC-D5C4-EB78-A5F5-CFF011B0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3E3527-F8E9-ACFF-AF9F-656F18B120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400" dirty="0">
                <a:effectLst/>
              </a:rPr>
              <a:t>Brubaker SC, Hallmark CT. 1991. A Comparison of Statistical Methods for Evaluating Map Unit Composition.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73–88. </a:t>
            </a:r>
            <a:r>
              <a:rPr lang="en-US" sz="1400" dirty="0">
                <a:effectLst/>
                <a:hlinkClick r:id="rId2"/>
              </a:rPr>
              <a:t>https://doi.org/10.2136/sssaspecpub28.c6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Hammer RD, Young FJ, Williams F. 1998. Evaluating Central Tendency and Variance of Soil Properties within Map Units. Soil Science Society of America Journal. 62(6):1640–1640. </a:t>
            </a:r>
            <a:r>
              <a:rPr lang="en-US" sz="1400" dirty="0">
                <a:effectLst/>
                <a:hlinkClick r:id="rId3"/>
              </a:rPr>
              <a:t>https://doi.org/10.2136/sssaj1998.03615995006200060022x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Jansen IJ, Arnold RW. 1976. Defining Ranges of Soil Characteristics. Soil Science Society of America Journal [Internet]. 40(1):89–92. </a:t>
            </a:r>
            <a:r>
              <a:rPr lang="en-US" sz="1400" dirty="0">
                <a:effectLst/>
                <a:hlinkClick r:id="rId4"/>
              </a:rPr>
              <a:t>https://doi.org/10.2136/sssaj1976.03615995004000010025x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 err="1">
                <a:effectLst/>
              </a:rPr>
              <a:t>Nordt</a:t>
            </a:r>
            <a:r>
              <a:rPr lang="en-US" sz="1400" dirty="0">
                <a:effectLst/>
              </a:rPr>
              <a:t> LC, Jacob JS, Wilding LP. 1991. Quantifying Map Unit Composition for Quality Control in Soil Survey.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183–197. </a:t>
            </a:r>
            <a:r>
              <a:rPr lang="en-US" sz="1400" dirty="0">
                <a:effectLst/>
                <a:hlinkClick r:id="rId5"/>
              </a:rPr>
              <a:t>https://doi.org/10.2136/sssaspecpub28.c11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Hammer RD, Williams F. 1997. Estimation of Map Unit Composition from Transect Data. Soil Science Soc of Amer J [Internet]. 61(3):854–861. </a:t>
            </a:r>
            <a:r>
              <a:rPr lang="en-US" sz="1400" dirty="0">
                <a:effectLst/>
                <a:hlinkClick r:id="rId6"/>
              </a:rPr>
              <a:t>https://doi.org/10.2136/sssaj1997.03615995006100030020x</a:t>
            </a:r>
            <a:r>
              <a:rPr lang="en-US" sz="1400" dirty="0">
                <a:effectLst/>
              </a:rPr>
              <a:t> </a:t>
            </a:r>
          </a:p>
          <a:p>
            <a:r>
              <a:rPr lang="en-US" sz="1400" dirty="0">
                <a:effectLst/>
              </a:rPr>
              <a:t>Young FJ, </a:t>
            </a:r>
            <a:r>
              <a:rPr lang="en-US" sz="1400" dirty="0" err="1">
                <a:effectLst/>
              </a:rPr>
              <a:t>Maatta</a:t>
            </a:r>
            <a:r>
              <a:rPr lang="en-US" sz="1400" dirty="0">
                <a:effectLst/>
              </a:rPr>
              <a:t> JM, Hammer RD. 2015. Confidence Intervals for Soil Properties within Map Units. In: </a:t>
            </a:r>
            <a:r>
              <a:rPr lang="en-US" sz="1400" dirty="0" err="1">
                <a:effectLst/>
              </a:rPr>
              <a:t>Mausbach</a:t>
            </a:r>
            <a:r>
              <a:rPr lang="en-US" sz="1400" dirty="0">
                <a:effectLst/>
              </a:rPr>
              <a:t> MJ, Wilding LP, editors. Spatial Variabilities of Soils and Landforms [Internet]. Vol. 28. Madison, WI, USA: Soil Science Society of America; p. 213–229. </a:t>
            </a:r>
            <a:r>
              <a:rPr lang="en-US" sz="1400" dirty="0">
                <a:effectLst/>
                <a:hlinkClick r:id="rId7"/>
              </a:rPr>
              <a:t>https://doi.org/10.2136/sssaspecpub28.c13</a:t>
            </a:r>
            <a:r>
              <a:rPr lang="en-US" sz="1400" dirty="0">
                <a:effectLst/>
              </a:rPr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0558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Additional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rPr sz="1800" dirty="0"/>
              <a:t>Healy, K., 2018. Data Visualization: a practical introduction. Princeton University Press. </a:t>
            </a:r>
            <a:r>
              <a:rPr sz="1800" dirty="0">
                <a:hlinkClick r:id="rId2"/>
              </a:rPr>
              <a:t>http://socviz.co/</a:t>
            </a:r>
          </a:p>
          <a:p>
            <a:pPr marL="0" lvl="0" indent="0">
              <a:buNone/>
            </a:pPr>
            <a:r>
              <a:rPr sz="1800" dirty="0" err="1"/>
              <a:t>Helsel</a:t>
            </a:r>
            <a:r>
              <a:rPr sz="1800" dirty="0"/>
              <a:t>, D.R., and R.M. Hirsch, 2002. Statistical Methods in Water Resources Techniques of Water Resources Investigations, Book 4, chapter A3. U.S. Geological Survey. 522 pages. </a:t>
            </a:r>
            <a:r>
              <a:rPr sz="1800" dirty="0">
                <a:solidFill>
                  <a:srgbClr val="003DA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http://pubs.usgs.gov/twri/twri4a3/</a:t>
            </a:r>
            <a:endParaRPr lang="en-US" sz="1800" dirty="0">
              <a:solidFill>
                <a:srgbClr val="003DA5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800" dirty="0" err="1">
                <a:effectLst/>
              </a:rPr>
              <a:t>Kabacoff</a:t>
            </a:r>
            <a:r>
              <a:rPr lang="en-US" sz="1800" dirty="0">
                <a:effectLst/>
              </a:rPr>
              <a:t> R. 2022. R in action: data analysis and graphics with R and </a:t>
            </a:r>
            <a:r>
              <a:rPr lang="en-US" sz="1800" dirty="0" err="1">
                <a:effectLst/>
              </a:rPr>
              <a:t>Tidyverse</a:t>
            </a:r>
            <a:r>
              <a:rPr lang="en-US" sz="1800" dirty="0">
                <a:effectLst/>
              </a:rPr>
              <a:t> [Internet]. Third edition. Shelter Island, NY: Manning Publications.</a:t>
            </a:r>
            <a:r>
              <a:rPr lang="en-US" dirty="0">
                <a:effectLst/>
              </a:rPr>
              <a:t> </a:t>
            </a:r>
            <a:r>
              <a:rPr lang="en-US" sz="1800" dirty="0">
                <a:effectLst/>
                <a:hlinkClick r:id="rId4"/>
              </a:rPr>
              <a:t>https://www.manning.com/books/r-in-action-third-edition</a:t>
            </a:r>
            <a:r>
              <a:rPr lang="en-US" sz="1800" dirty="0">
                <a:effectLst/>
              </a:rPr>
              <a:t> </a:t>
            </a:r>
          </a:p>
          <a:p>
            <a:pPr marL="0" lvl="0" indent="0">
              <a:buNone/>
            </a:pPr>
            <a:r>
              <a:rPr sz="1800" dirty="0"/>
              <a:t>Peng, R. D., 2016. Exploratory Data Analysis with R. </a:t>
            </a:r>
            <a:r>
              <a:rPr sz="1800" dirty="0" err="1"/>
              <a:t>Leanpub</a:t>
            </a:r>
            <a:r>
              <a:rPr sz="1800" dirty="0"/>
              <a:t>. </a:t>
            </a:r>
            <a:r>
              <a:rPr sz="1800" dirty="0">
                <a:hlinkClick r:id="rId5"/>
              </a:rPr>
              <a:t>https://bookdown.org/rdpeng/exdata/</a:t>
            </a:r>
            <a:endParaRPr lang="en-US" sz="1800" dirty="0">
              <a:hlinkClick r:id="rId5"/>
            </a:endParaRPr>
          </a:p>
          <a:p>
            <a:pPr marL="0" indent="0">
              <a:buNone/>
            </a:pPr>
            <a:r>
              <a:rPr lang="en-US" sz="1800" dirty="0">
                <a:effectLst/>
              </a:rPr>
              <a:t>Zimmer S, Powell R, Velásquez I. 2024. Exploring Complex Survey Data Analysis Using R: A Tidy Introduction with {</a:t>
            </a:r>
            <a:r>
              <a:rPr lang="en-US" sz="1800" dirty="0" err="1">
                <a:effectLst/>
              </a:rPr>
              <a:t>srvyr</a:t>
            </a:r>
            <a:r>
              <a:rPr lang="en-US" sz="1800" dirty="0">
                <a:effectLst/>
              </a:rPr>
              <a:t>} and {survey} [Internet]. 1st ed. Boca Raton: Chapman and Hall/CRC. </a:t>
            </a:r>
            <a:r>
              <a:rPr lang="en-US" sz="1800" dirty="0">
                <a:effectLst/>
                <a:hlinkClick r:id="rId6"/>
              </a:rPr>
              <a:t>https://tidy-survey-r.github.io/tidy-survey-book/</a:t>
            </a:r>
            <a:r>
              <a:rPr lang="en-US" sz="1800" dirty="0">
                <a:effectLst/>
              </a:rPr>
              <a:t> </a:t>
            </a:r>
            <a:endParaRPr dirty="0">
              <a:hlinkClick r:id="rId5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C27B-691C-EBDC-EC64-771273B45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7" y="832104"/>
            <a:ext cx="11558213" cy="629051"/>
          </a:xfrm>
        </p:spPr>
        <p:txBody>
          <a:bodyPr/>
          <a:lstStyle/>
          <a:p>
            <a:r>
              <a:rPr lang="en-US" dirty="0"/>
              <a:t>Summary Statistics - Estimates of L, RV, 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10268023"/>
              </p:ext>
            </p:extLst>
          </p:nvPr>
        </p:nvGraphicFramePr>
        <p:xfrm>
          <a:off x="473741" y="2148840"/>
          <a:ext cx="1138396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767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hzname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clay_h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texture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Bt1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2BCt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2Cd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17.5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r">
                        <a:buNone/>
                      </a:pPr>
                      <a: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36" y="832104"/>
            <a:ext cx="11596644" cy="62905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Summary Statistics - Estimates of L, RV, H</a:t>
            </a:r>
            <a:endParaRPr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48497382"/>
              </p:ext>
            </p:extLst>
          </p:nvPr>
        </p:nvGraphicFramePr>
        <p:xfrm>
          <a:off x="404020" y="2328228"/>
          <a:ext cx="1159664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0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5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461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NASIS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arithmetic 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weighted.mean</a:t>
                      </a:r>
                      <a:r>
                        <a:rPr lang="en-US" dirty="0"/>
                        <a:t>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middle value, 50% quantile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median()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::Median()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RV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most frequent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table() |&gt; sort(d = TRUE)[1]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xtabs</a:t>
                      </a:r>
                      <a:r>
                        <a:rPr lang="en-US" dirty="0"/>
                        <a:t>(weights ~)</a:t>
                      </a:r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::Mode()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variation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 err="1"/>
                        <a:t>sd</a:t>
                      </a:r>
                      <a:r>
                        <a:rPr dirty="0"/>
                        <a:t>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::SD()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Quantiles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L &amp; 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t>percent rank of values, such that all values are &lt;= 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dirty="0"/>
                        <a:t>quantile()</a:t>
                      </a:r>
                      <a:endParaRPr lang="en-US" dirty="0"/>
                    </a:p>
                    <a:p>
                      <a:pPr marL="0" lvl="0" indent="0" algn="l">
                        <a:buNone/>
                      </a:pPr>
                      <a:r>
                        <a:rPr lang="en-US" dirty="0" err="1"/>
                        <a:t>DescTools</a:t>
                      </a:r>
                      <a:r>
                        <a:rPr lang="en-US" dirty="0"/>
                        <a:t>::Quantile()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C5B9D2-EA90-6A66-ED8D-4A438CDA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weighting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DBBE39-12D7-7E75-ED1F-9CEEE980DC36}"/>
              </a:ext>
            </a:extLst>
          </p:cNvPr>
          <p:cNvSpPr/>
          <p:nvPr/>
        </p:nvSpPr>
        <p:spPr>
          <a:xfrm>
            <a:off x="1050737" y="2731770"/>
            <a:ext cx="3071883" cy="233339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Population</a:t>
            </a:r>
          </a:p>
          <a:p>
            <a:pPr algn="ctr"/>
            <a:r>
              <a:rPr lang="en-US" b="1" dirty="0"/>
              <a:t>Mean </a:t>
            </a:r>
            <a:r>
              <a:rPr lang="en-US" dirty="0"/>
              <a:t>= 1.5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4D602A-2E73-D698-9900-C36283DA11AD}"/>
              </a:ext>
            </a:extLst>
          </p:cNvPr>
          <p:cNvSpPr/>
          <p:nvPr/>
        </p:nvSpPr>
        <p:spPr>
          <a:xfrm>
            <a:off x="4273023" y="1625931"/>
            <a:ext cx="3647242" cy="2468772"/>
          </a:xfrm>
          <a:prstGeom prst="ellipse">
            <a:avLst/>
          </a:prstGeom>
          <a:solidFill>
            <a:srgbClr val="7243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Component/Class A</a:t>
            </a:r>
          </a:p>
          <a:p>
            <a:pPr algn="ctr"/>
            <a:r>
              <a:rPr lang="en-US" dirty="0"/>
              <a:t>90 %</a:t>
            </a:r>
          </a:p>
          <a:p>
            <a:pPr algn="ctr"/>
            <a:r>
              <a:rPr lang="en-US" b="1" dirty="0"/>
              <a:t>Samples </a:t>
            </a:r>
            <a:r>
              <a:rPr lang="en-US" dirty="0"/>
              <a:t>= c(5, 8, 2, 2, 5, 3, 6, 7, 5, 4)</a:t>
            </a:r>
          </a:p>
          <a:p>
            <a:pPr algn="ctr"/>
            <a:r>
              <a:rPr lang="en-US" b="1" dirty="0"/>
              <a:t>Mean</a:t>
            </a:r>
            <a:r>
              <a:rPr lang="en-US" dirty="0"/>
              <a:t> = 4.7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B5C13E-C427-FBA2-7304-7B39DA8666B5}"/>
              </a:ext>
            </a:extLst>
          </p:cNvPr>
          <p:cNvSpPr/>
          <p:nvPr/>
        </p:nvSpPr>
        <p:spPr>
          <a:xfrm>
            <a:off x="4318523" y="4243118"/>
            <a:ext cx="3801239" cy="2103510"/>
          </a:xfrm>
          <a:prstGeom prst="ellipse">
            <a:avLst/>
          </a:prstGeom>
          <a:solidFill>
            <a:srgbClr val="003DA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Component/Class B</a:t>
            </a:r>
          </a:p>
          <a:p>
            <a:pPr algn="ctr"/>
            <a:r>
              <a:rPr lang="en-US" dirty="0"/>
              <a:t>10 %</a:t>
            </a:r>
          </a:p>
          <a:p>
            <a:pPr algn="ctr"/>
            <a:r>
              <a:rPr lang="en-US" b="1" dirty="0"/>
              <a:t>Samples </a:t>
            </a:r>
            <a:r>
              <a:rPr lang="en-US" dirty="0"/>
              <a:t>= c(32, 26, 29, 35, 34, 25, 32, 29, 31, 29)</a:t>
            </a:r>
          </a:p>
          <a:p>
            <a:pPr algn="ctr"/>
            <a:r>
              <a:rPr lang="en-US" b="1" dirty="0"/>
              <a:t>Mean</a:t>
            </a:r>
            <a:r>
              <a:rPr lang="en-US" dirty="0"/>
              <a:t> = 31.2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042BD3-98BD-5827-C8EC-C9DC242085DA}"/>
              </a:ext>
            </a:extLst>
          </p:cNvPr>
          <p:cNvSpPr/>
          <p:nvPr/>
        </p:nvSpPr>
        <p:spPr>
          <a:xfrm>
            <a:off x="7828061" y="3162786"/>
            <a:ext cx="4287564" cy="144631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Sample</a:t>
            </a:r>
          </a:p>
          <a:p>
            <a:pPr algn="ctr"/>
            <a:r>
              <a:rPr lang="en-US" b="1" dirty="0"/>
              <a:t>Weighted Mean </a:t>
            </a:r>
            <a:r>
              <a:rPr lang="en-US" dirty="0"/>
              <a:t>= 18</a:t>
            </a:r>
          </a:p>
          <a:p>
            <a:pPr algn="ctr"/>
            <a:r>
              <a:rPr lang="en-US" b="1" dirty="0"/>
              <a:t>Unweighted Mean</a:t>
            </a:r>
            <a:r>
              <a:rPr lang="en-US" dirty="0"/>
              <a:t> = 7.4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5F547B1-E0B5-523A-4A9C-3D90F09FA74B}"/>
              </a:ext>
            </a:extLst>
          </p:cNvPr>
          <p:cNvSpPr/>
          <p:nvPr/>
        </p:nvSpPr>
        <p:spPr>
          <a:xfrm rot="20542723">
            <a:off x="3867608" y="2987728"/>
            <a:ext cx="638437" cy="45723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909923-329A-7739-353F-EFD8D9983DC8}"/>
              </a:ext>
            </a:extLst>
          </p:cNvPr>
          <p:cNvSpPr/>
          <p:nvPr/>
        </p:nvSpPr>
        <p:spPr>
          <a:xfrm rot="1556617">
            <a:off x="3550514" y="4481367"/>
            <a:ext cx="1181471" cy="5136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E67345A-1F52-1443-4CFB-DDC17B20104D}"/>
              </a:ext>
            </a:extLst>
          </p:cNvPr>
          <p:cNvSpPr/>
          <p:nvPr/>
        </p:nvSpPr>
        <p:spPr>
          <a:xfrm rot="1556617">
            <a:off x="7496899" y="3306231"/>
            <a:ext cx="774094" cy="5136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18A6E23-41B3-8A89-71A9-8A96A1AB0781}"/>
              </a:ext>
            </a:extLst>
          </p:cNvPr>
          <p:cNvSpPr/>
          <p:nvPr/>
        </p:nvSpPr>
        <p:spPr>
          <a:xfrm rot="19235726">
            <a:off x="7793495" y="4430265"/>
            <a:ext cx="873905" cy="51367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5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Descriptive Statistics - Numeric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800" dirty="0">
                <a:solidFill>
                  <a:srgbClr val="06287E"/>
                </a:solidFill>
                <a:latin typeface="Courier"/>
              </a:rPr>
              <a:t>data</a:t>
            </a:r>
            <a:r>
              <a:rPr sz="1800" dirty="0">
                <a:latin typeface="Courier"/>
              </a:rPr>
              <a:t>(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loafercreek</a:t>
            </a:r>
            <a:r>
              <a:rPr sz="1800" dirty="0">
                <a:solidFill>
                  <a:srgbClr val="4070A0"/>
                </a:solidFill>
                <a:latin typeface="Courier"/>
              </a:rPr>
              <a:t>"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horizons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loafercreek</a:t>
            </a:r>
            <a:r>
              <a:rPr sz="1800" dirty="0">
                <a:latin typeface="Courier"/>
              </a:rPr>
              <a:t>) </a:t>
            </a:r>
            <a:br>
              <a:rPr sz="1800" dirty="0"/>
            </a:b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07020"/>
                </a:solidFill>
                <a:latin typeface="Courier"/>
              </a:rPr>
              <a:t>&lt;-</a:t>
            </a:r>
            <a:r>
              <a:rPr sz="1800" dirty="0">
                <a:latin typeface="Courier"/>
              </a:rPr>
              <a:t>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factor</a:t>
            </a:r>
            <a:r>
              <a:rPr sz="1800" dirty="0">
                <a:latin typeface="Courier"/>
              </a:rPr>
              <a:t>(</a:t>
            </a:r>
            <a:r>
              <a:rPr sz="1800" dirty="0" err="1">
                <a:latin typeface="Courier"/>
              </a:rPr>
              <a:t>h</a:t>
            </a:r>
            <a:r>
              <a:rPr sz="18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</a:t>
            </a:r>
            <a:br>
              <a:rPr sz="1800" dirty="0"/>
            </a:br>
            <a:br>
              <a:rPr sz="1800" dirty="0"/>
            </a:br>
            <a:r>
              <a:rPr sz="1800" dirty="0">
                <a:latin typeface="Courier"/>
              </a:rPr>
              <a:t>h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select</a:t>
            </a:r>
            <a:r>
              <a:rPr sz="1800" dirty="0">
                <a:latin typeface="Courier"/>
              </a:rPr>
              <a:t>(clay, </a:t>
            </a:r>
            <a:r>
              <a:rPr sz="1800" dirty="0" err="1">
                <a:latin typeface="Courier"/>
              </a:rPr>
              <a:t>phfield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total_frags_pct</a:t>
            </a:r>
            <a:r>
              <a:rPr sz="1800" dirty="0">
                <a:latin typeface="Courier"/>
              </a:rPr>
              <a:t>, </a:t>
            </a:r>
            <a:r>
              <a:rPr sz="1800" dirty="0" err="1">
                <a:latin typeface="Courier"/>
              </a:rPr>
              <a:t>texture_class</a:t>
            </a:r>
            <a:r>
              <a:rPr sz="1800" dirty="0">
                <a:latin typeface="Courier"/>
              </a:rPr>
              <a:t>) </a:t>
            </a:r>
            <a:r>
              <a:rPr sz="18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800" dirty="0"/>
            </a:br>
            <a:r>
              <a:rPr sz="1800" dirty="0">
                <a:latin typeface="Courier"/>
              </a:rPr>
              <a:t>  </a:t>
            </a:r>
            <a:r>
              <a:rPr sz="1800" dirty="0">
                <a:solidFill>
                  <a:srgbClr val="06287E"/>
                </a:solidFill>
                <a:latin typeface="Courier"/>
              </a:rPr>
              <a:t>summary</a:t>
            </a:r>
            <a:r>
              <a:rPr sz="1800" dirty="0">
                <a:latin typeface="Courier"/>
              </a:rPr>
              <a:t>()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clay          </a:t>
            </a:r>
            <a:r>
              <a:rPr sz="1200" dirty="0" err="1">
                <a:latin typeface="Courier"/>
              </a:rPr>
              <a:t>phfield</a:t>
            </a:r>
            <a:r>
              <a:rPr sz="1200" dirty="0">
                <a:latin typeface="Courier"/>
              </a:rPr>
              <a:t>     </a:t>
            </a:r>
            <a:r>
              <a:rPr sz="1200" dirty="0" err="1">
                <a:latin typeface="Courier"/>
              </a:rPr>
              <a:t>total_frags_pct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texture_class</a:t>
            </a:r>
            <a:r>
              <a:rPr sz="1200" dirty="0">
                <a:latin typeface="Courier"/>
              </a:rPr>
              <a:t>
##  Min.   :10.00   Min.   :4.90   Min.   : 0.00   l      :265  </a:t>
            </a:r>
            <a:r>
              <a:rPr sz="2000" dirty="0">
                <a:latin typeface="Courier"/>
              </a:rPr>
              <a:t>
</a:t>
            </a:r>
            <a:r>
              <a:rPr sz="1200" dirty="0">
                <a:latin typeface="Courier"/>
              </a:rPr>
              <a:t>##  1st Qu.:18.00   1st Qu.:6.00   1st Qu.: 0.00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   :105  
##  Median :22.00   Median :6.30   Median : 5.00   cl     :101  
##  Mean   :23.63   Mean   :6.18   Mean   :13.88  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   : 56  
##  3rd Qu.:28.00   3rd Qu.:6.50   3rd Qu.:20.00  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   : 22  
##  Max.   :60.00   Max.   :7.00   Max.   :95.00   (Other): 52  
##  NA's   :167     NA's   :381                    NA's   : 25</a:t>
            </a:r>
            <a:endParaRPr sz="2000" dirty="0">
              <a:latin typeface="Couri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Categorical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 indent="0">
              <a:buNone/>
            </a:pPr>
            <a:r>
              <a:rPr sz="1600" dirty="0">
                <a:solidFill>
                  <a:srgbClr val="06287E"/>
                </a:solidFill>
                <a:latin typeface="Courier"/>
              </a:rPr>
              <a:t>table</a:t>
            </a:r>
            <a:r>
              <a:rPr sz="1600" dirty="0">
                <a:latin typeface="Courier"/>
              </a:rPr>
              <a:t>(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genhz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latin typeface="Courier"/>
              </a:rPr>
              <a:t>h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$</a:t>
            </a:r>
            <a:r>
              <a:rPr sz="1600" dirty="0" err="1">
                <a:latin typeface="Courier"/>
              </a:rPr>
              <a:t>texture_class</a:t>
            </a:r>
            <a:r>
              <a:rPr sz="1600" dirty="0">
                <a:latin typeface="Courier"/>
              </a:rPr>
              <a:t>, </a:t>
            </a:r>
            <a:r>
              <a:rPr sz="1600" dirty="0" err="1">
                <a:solidFill>
                  <a:srgbClr val="7D9029"/>
                </a:solidFill>
                <a:latin typeface="Courier"/>
              </a:rPr>
              <a:t>useNA</a:t>
            </a:r>
            <a:r>
              <a:rPr sz="16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600" dirty="0">
                <a:latin typeface="Courier"/>
              </a:rPr>
              <a:t> 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 err="1">
                <a:solidFill>
                  <a:srgbClr val="4070A0"/>
                </a:solidFill>
                <a:latin typeface="Courier"/>
              </a:rPr>
              <a:t>ifany</a:t>
            </a:r>
            <a:r>
              <a:rPr sz="1600" dirty="0">
                <a:solidFill>
                  <a:srgbClr val="4070A0"/>
                </a:solidFill>
                <a:latin typeface="Courier"/>
              </a:rPr>
              <a:t>"</a:t>
            </a:r>
            <a:r>
              <a:rPr sz="1600" dirty="0">
                <a:latin typeface="Courier"/>
              </a:rPr>
              <a:t>)</a:t>
            </a:r>
          </a:p>
          <a:p>
            <a:pPr lvl="0" indent="0">
              <a:buNone/>
            </a:pPr>
            <a:r>
              <a:rPr sz="1200" dirty="0">
                <a:latin typeface="Courier"/>
              </a:rPr>
              <a:t>##        </a:t>
            </a:r>
            <a:r>
              <a:rPr sz="1200" dirty="0" err="1">
                <a:latin typeface="Courier"/>
              </a:rPr>
              <a:t>br</a:t>
            </a:r>
            <a:r>
              <a:rPr sz="1200" dirty="0">
                <a:latin typeface="Courier"/>
              </a:rPr>
              <a:t>  c </a:t>
            </a:r>
            <a:r>
              <a:rPr sz="1200" dirty="0" err="1">
                <a:latin typeface="Courier"/>
              </a:rPr>
              <a:t>cb</a:t>
            </a:r>
            <a:r>
              <a:rPr sz="1200" dirty="0">
                <a:latin typeface="Courier"/>
              </a:rPr>
              <a:t> cl gr  l </a:t>
            </a:r>
            <a:r>
              <a:rPr sz="1200" dirty="0" err="1">
                <a:latin typeface="Courier"/>
              </a:rPr>
              <a:t>pg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scl</a:t>
            </a:r>
            <a:r>
              <a:rPr sz="1200" dirty="0">
                <a:latin typeface="Courier"/>
              </a:rPr>
              <a:t> sic </a:t>
            </a:r>
            <a:r>
              <a:rPr sz="1200" dirty="0" err="1">
                <a:latin typeface="Courier"/>
              </a:rPr>
              <a:t>sicl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sil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sl</a:t>
            </a:r>
            <a:r>
              <a:rPr sz="1200" dirty="0">
                <a:latin typeface="Courier"/>
              </a:rPr>
              <a:t> </a:t>
            </a:r>
            <a:r>
              <a:rPr sz="1200" dirty="0" err="1">
                <a:latin typeface="Courier"/>
              </a:rPr>
              <a:t>spm</a:t>
            </a:r>
            <a:r>
              <a:rPr sz="1200" dirty="0">
                <a:latin typeface="Courier"/>
              </a:rPr>
              <a:t> &lt;NA&gt;
##   2BCt  0  6  0  3  0  0  0   0   0    0   0  0   0    0
##   2Bt   0  5  0  1  0  0  0   0   0    0   0  0   0    0
##   A     0  0  0  1  0 97  0   0   0    1  29  7   0    3
##   BA    0  0  0  0  0  2  0   0   0    0   0  0   0    0
##   </a:t>
            </a:r>
            <a:r>
              <a:rPr sz="1200" dirty="0" err="1">
                <a:latin typeface="Courier"/>
              </a:rPr>
              <a:t>BCt</a:t>
            </a:r>
            <a:r>
              <a:rPr sz="1200" dirty="0">
                <a:latin typeface="Courier"/>
              </a:rPr>
              <a:t>   0  2  0  8  0  7  0   1   0    1   1  0   0    1
##   </a:t>
            </a:r>
            <a:r>
              <a:rPr sz="1200" dirty="0" err="1">
                <a:latin typeface="Courier"/>
              </a:rPr>
              <a:t>Bt</a:t>
            </a:r>
            <a:r>
              <a:rPr sz="1200" dirty="0">
                <a:latin typeface="Courier"/>
              </a:rPr>
              <a:t>    0  0  0 17  0 37  0   0   0    0   1  1   0    0
##   Bt1   0  1  0 13  0 57  0   3   0    1  12  0   0    2
##   Bt2   0  4  0 40  0 45  0   4   2    6   8  0   0    0
##   Bt3   0  0  0  6  0  2  0   0   0    0   0  0   0    0
##   Cr   55  1  1  1  3  1  1   1   0    0   0  0   0   10
##   R    43  0  0  0  0  0  0   0   0    0   0  0   0    2
##   &lt;NA&gt;  7  0  0 11  0 17  0   0   0    0   5  0  18    7</a:t>
            </a:r>
            <a:endParaRPr sz="1600" dirty="0">
              <a:latin typeface="Couri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Data Inspection - Missing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sz="2000" dirty="0"/>
              <a:t>Exclude all rows or columns that contain missing values using the function </a:t>
            </a:r>
            <a:r>
              <a:rPr lang="en-US" sz="2000" dirty="0" err="1"/>
              <a:t>na.exclude</a:t>
            </a:r>
            <a:r>
              <a:rPr lang="en-US" sz="2000" dirty="0"/>
              <a:t>(), such as h2 &lt;- </a:t>
            </a:r>
            <a:r>
              <a:rPr lang="en-US" sz="2000" dirty="0" err="1"/>
              <a:t>na.exclude</a:t>
            </a:r>
            <a:r>
              <a:rPr lang="en-US" sz="2000" dirty="0"/>
              <a:t>(h). However this can be wasteful because it removes all rows (e.g., horizons), regardless if the row only has 1 missing value. Instead it’s sometimes best to create a temporary copy of the variable in question and then remove the missing variables, such as clay &lt;- </a:t>
            </a:r>
            <a:r>
              <a:rPr lang="en-US" sz="2000" dirty="0" err="1"/>
              <a:t>na.exclude</a:t>
            </a:r>
            <a:r>
              <a:rPr lang="en-US" sz="2000" dirty="0"/>
              <a:t>(</a:t>
            </a:r>
            <a:r>
              <a:rPr lang="en-US" sz="2000" dirty="0" err="1"/>
              <a:t>h$clay</a:t>
            </a:r>
            <a:r>
              <a:rPr lang="en-US" sz="2000" dirty="0"/>
              <a:t>).</a:t>
            </a:r>
          </a:p>
          <a:p>
            <a:pPr lvl="1"/>
            <a:r>
              <a:rPr lang="en-US" sz="2000" dirty="0"/>
              <a:t>Replace missing values with another value, such as zero, a global constant, or the mean or median value for that column, such as </a:t>
            </a:r>
            <a:r>
              <a:rPr lang="en-US" sz="2000" dirty="0" err="1"/>
              <a:t>h$clay</a:t>
            </a:r>
            <a:r>
              <a:rPr lang="en-US" sz="2000" dirty="0"/>
              <a:t> &lt;- </a:t>
            </a:r>
            <a:r>
              <a:rPr lang="en-US" sz="2000" dirty="0" err="1"/>
              <a:t>ifelse</a:t>
            </a:r>
            <a:r>
              <a:rPr lang="en-US" sz="2000" dirty="0"/>
              <a:t>(is.na(</a:t>
            </a:r>
            <a:r>
              <a:rPr lang="en-US" sz="2000" dirty="0" err="1"/>
              <a:t>h$clay</a:t>
            </a:r>
            <a:r>
              <a:rPr lang="en-US" sz="2000" dirty="0"/>
              <a:t>), 0, </a:t>
            </a:r>
            <a:r>
              <a:rPr lang="en-US" sz="2000" dirty="0" err="1"/>
              <a:t>h$clay</a:t>
            </a:r>
            <a:r>
              <a:rPr lang="en-US" sz="2000" dirty="0"/>
              <a:t>) # or h[is.na(</a:t>
            </a:r>
            <a:r>
              <a:rPr lang="en-US" sz="2000" dirty="0" err="1"/>
              <a:t>h$clay</a:t>
            </a:r>
            <a:r>
              <a:rPr lang="en-US" sz="2000" dirty="0"/>
              <a:t>), ] &lt;- 0.</a:t>
            </a:r>
          </a:p>
          <a:p>
            <a:pPr lvl="1"/>
            <a:r>
              <a:rPr lang="en-US" sz="2000" dirty="0"/>
              <a:t>Read the help file for the function you’re attempting to use. Many functions have additional arguments for dealing with missing values, such as na.rm.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Title Pag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D653F97C-D0CD-442A-9EAC-47A0D893F692}"/>
    </a:ext>
  </a:extLst>
</a:theme>
</file>

<file path=ppt/theme/theme2.xml><?xml version="1.0" encoding="utf-8"?>
<a:theme xmlns:a="http://schemas.openxmlformats.org/drawingml/2006/main" name="2_Body Whit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B9567603-8D96-4E8D-9F01-D31693E302B2}"/>
    </a:ext>
  </a:extLst>
</a:theme>
</file>

<file path=ppt/theme/theme3.xml><?xml version="1.0" encoding="utf-8"?>
<a:theme xmlns:a="http://schemas.openxmlformats.org/drawingml/2006/main" name="Blank slide">
  <a:themeElements>
    <a:clrScheme name="NRCS Color Palette">
      <a:dk1>
        <a:srgbClr val="2A2C2C"/>
      </a:dk1>
      <a:lt1>
        <a:sysClr val="window" lastClr="FFFFFF"/>
      </a:lt1>
      <a:dk2>
        <a:srgbClr val="545859"/>
      </a:dk2>
      <a:lt2>
        <a:srgbClr val="E7E6E6"/>
      </a:lt2>
      <a:accent1>
        <a:srgbClr val="658D1B"/>
      </a:accent1>
      <a:accent2>
        <a:srgbClr val="0B4235"/>
      </a:accent2>
      <a:accent3>
        <a:srgbClr val="FFCA63"/>
      </a:accent3>
      <a:accent4>
        <a:srgbClr val="19567B"/>
      </a:accent4>
      <a:accent5>
        <a:srgbClr val="724324"/>
      </a:accent5>
      <a:accent6>
        <a:srgbClr val="545859"/>
      </a:accent6>
      <a:hlink>
        <a:srgbClr val="003DA5"/>
      </a:hlink>
      <a:folHlink>
        <a:srgbClr val="02376C"/>
      </a:folHlink>
    </a:clrScheme>
    <a:fontScheme name="NRCS Primary Font (Montserrat)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RCS SPSD PowerPoint Template_Dec2023" id="{BB9D2976-94D4-4E0F-8B2D-C5AB9C6A6461}" vid="{7599AFD7-5CBA-41B0-827D-41A174CA1FC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799E14D319594BB9C2A38C84889983" ma:contentTypeVersion="11" ma:contentTypeDescription="Create a new document." ma:contentTypeScope="" ma:versionID="8c9bf17ad28ad62ea6f86c0a7cb85b59">
  <xsd:schema xmlns:xsd="http://www.w3.org/2001/XMLSchema" xmlns:xs="http://www.w3.org/2001/XMLSchema" xmlns:p="http://schemas.microsoft.com/office/2006/metadata/properties" xmlns:ns2="24a39d78-1b2c-4ee6-bb58-9d835c26695a" xmlns:ns3="98763e72-675f-443c-b929-2d9d07caa7a1" targetNamespace="http://schemas.microsoft.com/office/2006/metadata/properties" ma:root="true" ma:fieldsID="24c0636b940a00bdface5b7821d70692" ns2:_="" ns3:_="">
    <xsd:import namespace="24a39d78-1b2c-4ee6-bb58-9d835c26695a"/>
    <xsd:import namespace="98763e72-675f-443c-b929-2d9d07caa7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a39d78-1b2c-4ee6-bb58-9d835c2669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63e72-675f-443c-b929-2d9d07caa7a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1DBA9E-642A-4BB1-86C5-CA90FE3DF6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A523B4-E6D1-4980-8A64-DF60ACD66D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a39d78-1b2c-4ee6-bb58-9d835c26695a"/>
    <ds:schemaRef ds:uri="98763e72-675f-443c-b929-2d9d07caa7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5787A5-96AB-4A15-B7EB-76A978E87EE1}">
  <ds:schemaRefs>
    <ds:schemaRef ds:uri="http://purl.org/dc/terms/"/>
    <ds:schemaRef ds:uri="http://schemas.microsoft.com/office/2006/metadata/properties"/>
    <ds:schemaRef ds:uri="http://purl.org/dc/elements/1.1/"/>
    <ds:schemaRef ds:uri="24a39d78-1b2c-4ee6-bb58-9d835c2669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8763e72-675f-443c-b929-2d9d07caa7a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NRCS SPSD PowerPoint Template_Dec2023</Template>
  <TotalTime>6988</TotalTime>
  <Words>1942</Words>
  <Application>Microsoft Office PowerPoint</Application>
  <PresentationFormat>Widescreen</PresentationFormat>
  <Paragraphs>256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Courier</vt:lpstr>
      <vt:lpstr>Open Sans</vt:lpstr>
      <vt:lpstr>Montserrat</vt:lpstr>
      <vt:lpstr>Wingdings</vt:lpstr>
      <vt:lpstr>Lucida Console</vt:lpstr>
      <vt:lpstr>1_Title Page</vt:lpstr>
      <vt:lpstr>2_Body White</vt:lpstr>
      <vt:lpstr>Blank slide</vt:lpstr>
      <vt:lpstr>Data Analysis</vt:lpstr>
      <vt:lpstr>Objectives</vt:lpstr>
      <vt:lpstr>Range in Characteristics (RIC)</vt:lpstr>
      <vt:lpstr>Summary Statistics - Estimates of L, RV, H</vt:lpstr>
      <vt:lpstr>Summary Statistics - Estimates of L, RV, H</vt:lpstr>
      <vt:lpstr>Example of weighting</vt:lpstr>
      <vt:lpstr>Descriptive Statistics - Numeric Data</vt:lpstr>
      <vt:lpstr>Categorical Data</vt:lpstr>
      <vt:lpstr>Data Inspection - Missing Data</vt:lpstr>
      <vt:lpstr>Graphical Methods - Descriptions</vt:lpstr>
      <vt:lpstr>Graphical Methods - Functions</vt:lpstr>
      <vt:lpstr>Distributions</vt:lpstr>
      <vt:lpstr>The ‘Normal’ Distribution</vt:lpstr>
      <vt:lpstr>Mean &amp; SD vs Median &amp; Quantiles</vt:lpstr>
      <vt:lpstr>Distributions</vt:lpstr>
      <vt:lpstr>Relationships</vt:lpstr>
      <vt:lpstr>3rd Dimension - Color, Shape, Size, Layers, etc…</vt:lpstr>
      <vt:lpstr>3rd Dimension - Color</vt:lpstr>
      <vt:lpstr>3rd Dimension - Groups</vt:lpstr>
      <vt:lpstr>3rd Dimension - Facets</vt:lpstr>
      <vt:lpstr>3rd Dimension - Facets</vt:lpstr>
      <vt:lpstr>3rd Dimension - Correlation</vt:lpstr>
      <vt:lpstr>ggplot2 basics</vt:lpstr>
      <vt:lpstr>PowerPoint Presentation</vt:lpstr>
      <vt:lpstr>Summary of Components</vt:lpstr>
      <vt:lpstr>Map Unit Composition</vt:lpstr>
      <vt:lpstr>Map Unit Composition</vt:lpstr>
      <vt:lpstr>Map Unit Composition - Sampling</vt:lpstr>
      <vt:lpstr>Map Unit Composition – “Modeling”</vt:lpstr>
      <vt:lpstr>Map unit Aggregation </vt:lpstr>
      <vt:lpstr>References</vt:lpstr>
      <vt:lpstr>Additional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Roecker, Stephen - FPAC-NRCS, MN</dc:creator>
  <cp:lastModifiedBy>Roecker, Stephen - FPAC-NRCS, MN</cp:lastModifiedBy>
  <cp:revision>7</cp:revision>
  <dcterms:created xsi:type="dcterms:W3CDTF">2025-01-17T21:02:38Z</dcterms:created>
  <dcterms:modified xsi:type="dcterms:W3CDTF">2025-01-22T18:07:15Z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0x01010059799E14D319594BB9C2A38C84889983</vt:lpwstr>
  </property>
  <property fmtid="{D5CDD505-2E9C-101B-9397-08002B2CF9AE}" pid="3" name="MediaServiceImageTags">
    <vt:lpwstr/>
  </property>
</Properties>
</file>